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sldIdLst>
    <p:sldId id="256" r:id="rId2"/>
    <p:sldId id="405" r:id="rId3"/>
    <p:sldId id="390" r:id="rId4"/>
    <p:sldId id="449" r:id="rId5"/>
    <p:sldId id="452" r:id="rId6"/>
    <p:sldId id="462" r:id="rId7"/>
    <p:sldId id="461" r:id="rId8"/>
    <p:sldId id="466" r:id="rId9"/>
    <p:sldId id="463" r:id="rId10"/>
    <p:sldId id="464" r:id="rId11"/>
    <p:sldId id="465" r:id="rId12"/>
    <p:sldId id="468" r:id="rId13"/>
    <p:sldId id="469" r:id="rId14"/>
    <p:sldId id="467" r:id="rId15"/>
    <p:sldId id="470" r:id="rId16"/>
    <p:sldId id="471" r:id="rId17"/>
    <p:sldId id="472" r:id="rId18"/>
    <p:sldId id="473" r:id="rId19"/>
    <p:sldId id="474" r:id="rId20"/>
    <p:sldId id="475" r:id="rId21"/>
    <p:sldId id="476" r:id="rId22"/>
    <p:sldId id="477" r:id="rId23"/>
    <p:sldId id="457" r:id="rId24"/>
    <p:sldId id="406" r:id="rId25"/>
  </p:sldIdLst>
  <p:sldSz cx="10693400" cy="7561263"/>
  <p:notesSz cx="6788150" cy="9923463"/>
  <p:defaultTextStyle>
    <a:defPPr>
      <a:defRPr lang="ko-KR"/>
    </a:defPPr>
    <a:lvl1pPr marL="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  <a:srgbClr val="F2D9FF"/>
    <a:srgbClr val="FFF0AF"/>
    <a:srgbClr val="FBF3FF"/>
    <a:srgbClr val="00A8F7"/>
    <a:srgbClr val="FF3300"/>
    <a:srgbClr val="ECF9FA"/>
    <a:srgbClr val="F5FCFD"/>
    <a:srgbClr val="F6F8EE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0" autoAdjust="0"/>
    <p:restoredTop sz="95253" autoAdjust="0"/>
  </p:normalViewPr>
  <p:slideViewPr>
    <p:cSldViewPr>
      <p:cViewPr varScale="1">
        <p:scale>
          <a:sx n="123" d="100"/>
          <a:sy n="123" d="100"/>
        </p:scale>
        <p:origin x="1229" y="101"/>
      </p:cViewPr>
      <p:guideLst>
        <p:guide orient="horz" pos="2382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1532" cy="496173"/>
          </a:xfrm>
          <a:prstGeom prst="rect">
            <a:avLst/>
          </a:prstGeom>
        </p:spPr>
        <p:txBody>
          <a:bodyPr vert="horz" lIns="91367" tIns="45683" rIns="91367" bIns="45683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5048" y="0"/>
            <a:ext cx="2941532" cy="496173"/>
          </a:xfrm>
          <a:prstGeom prst="rect">
            <a:avLst/>
          </a:prstGeom>
        </p:spPr>
        <p:txBody>
          <a:bodyPr vert="horz" lIns="91367" tIns="45683" rIns="91367" bIns="45683" rtlCol="0"/>
          <a:lstStyle>
            <a:lvl1pPr algn="r">
              <a:defRPr sz="1200"/>
            </a:lvl1pPr>
          </a:lstStyle>
          <a:p>
            <a:fld id="{571C7838-1921-4FBB-BD39-0D157D0E0C7F}" type="datetimeFigureOut">
              <a:rPr lang="ko-KR" altLang="en-US" smtClean="0"/>
              <a:pPr/>
              <a:t>2022-11-15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63588" y="744538"/>
            <a:ext cx="5260975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67" tIns="45683" rIns="91367" bIns="45683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8815" y="4713645"/>
            <a:ext cx="5430520" cy="4465558"/>
          </a:xfrm>
          <a:prstGeom prst="rect">
            <a:avLst/>
          </a:prstGeom>
        </p:spPr>
        <p:txBody>
          <a:bodyPr vert="horz" lIns="91367" tIns="45683" rIns="91367" bIns="45683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5567"/>
            <a:ext cx="2941532" cy="496173"/>
          </a:xfrm>
          <a:prstGeom prst="rect">
            <a:avLst/>
          </a:prstGeom>
        </p:spPr>
        <p:txBody>
          <a:bodyPr vert="horz" lIns="91367" tIns="45683" rIns="91367" bIns="45683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5048" y="9425567"/>
            <a:ext cx="2941532" cy="496173"/>
          </a:xfrm>
          <a:prstGeom prst="rect">
            <a:avLst/>
          </a:prstGeom>
        </p:spPr>
        <p:txBody>
          <a:bodyPr vert="horz" lIns="91367" tIns="45683" rIns="91367" bIns="45683" rtlCol="0" anchor="b"/>
          <a:lstStyle>
            <a:lvl1pPr algn="r">
              <a:defRPr sz="1200"/>
            </a:lvl1pPr>
          </a:lstStyle>
          <a:p>
            <a:fld id="{85C6072E-5F50-489B-A2A3-615447009C4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0086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6072E-5F50-489B-A2A3-615447009C41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3939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6072E-5F50-489B-A2A3-615447009C41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7408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6072E-5F50-489B-A2A3-615447009C41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6486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6072E-5F50-489B-A2A3-615447009C41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606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6072E-5F50-489B-A2A3-615447009C41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36795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6072E-5F50-489B-A2A3-615447009C41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23616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6072E-5F50-489B-A2A3-615447009C41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89350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6072E-5F50-489B-A2A3-615447009C41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66334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6072E-5F50-489B-A2A3-615447009C41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5224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6072E-5F50-489B-A2A3-615447009C41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27833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6072E-5F50-489B-A2A3-615447009C41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9728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6072E-5F50-489B-A2A3-615447009C41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57226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6072E-5F50-489B-A2A3-615447009C41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21775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6072E-5F50-489B-A2A3-615447009C41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50072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6072E-5F50-489B-A2A3-615447009C41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07900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6072E-5F50-489B-A2A3-615447009C41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22214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6072E-5F50-489B-A2A3-615447009C41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2442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6072E-5F50-489B-A2A3-615447009C41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0893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6072E-5F50-489B-A2A3-615447009C41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6495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6072E-5F50-489B-A2A3-615447009C41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828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6072E-5F50-489B-A2A3-615447009C41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3569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6072E-5F50-489B-A2A3-615447009C41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1515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6072E-5F50-489B-A2A3-615447009C41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1210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6072E-5F50-489B-A2A3-615447009C41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6740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0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08" y="1111"/>
            <a:ext cx="10692384" cy="7559040"/>
          </a:xfrm>
          <a:prstGeom prst="rect">
            <a:avLst/>
          </a:prstGeom>
        </p:spPr>
      </p:pic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4770636" y="3132559"/>
            <a:ext cx="5544616" cy="720080"/>
          </a:xfrm>
        </p:spPr>
        <p:txBody>
          <a:bodyPr>
            <a:noAutofit/>
          </a:bodyPr>
          <a:lstStyle>
            <a:lvl1pPr>
              <a:buNone/>
              <a:defRPr kumimoji="1" lang="ko-KR" altLang="en-US" sz="4000" b="1" i="0" u="none" strike="noStrike" kern="1200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1" hasCustomPrompt="1"/>
          </p:nvPr>
        </p:nvSpPr>
        <p:spPr>
          <a:xfrm>
            <a:off x="4770636" y="3852639"/>
            <a:ext cx="5544616" cy="360040"/>
          </a:xfrm>
        </p:spPr>
        <p:txBody>
          <a:bodyPr>
            <a:noAutofit/>
          </a:bodyPr>
          <a:lstStyle>
            <a:lvl1pPr>
              <a:buNone/>
              <a:defRPr lang="ko-KR" altLang="en-US" sz="2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2" hasCustomPrompt="1"/>
          </p:nvPr>
        </p:nvSpPr>
        <p:spPr>
          <a:xfrm>
            <a:off x="4770636" y="2773015"/>
            <a:ext cx="5544616" cy="431552"/>
          </a:xfrm>
        </p:spPr>
        <p:txBody>
          <a:bodyPr anchor="b">
            <a:noAutofit/>
          </a:bodyPr>
          <a:lstStyle>
            <a:lvl1pPr>
              <a:buNone/>
              <a:defRPr kumimoji="1" lang="ko-KR" alt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3" hasCustomPrompt="1"/>
          </p:nvPr>
        </p:nvSpPr>
        <p:spPr>
          <a:xfrm>
            <a:off x="4770636" y="4716735"/>
            <a:ext cx="1728788" cy="351546"/>
          </a:xfrm>
        </p:spPr>
        <p:txBody>
          <a:bodyPr anchor="t">
            <a:spAutoFit/>
          </a:bodyPr>
          <a:lstStyle>
            <a:lvl1pPr algn="l">
              <a:buNone/>
              <a:defRPr kumimoji="1" lang="ko-KR" altLang="en-US" sz="1600" kern="1200" dirty="0" smtClean="0">
                <a:solidFill>
                  <a:srgbClr val="7F8182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lvl="0"/>
            <a:r>
              <a:rPr lang="en-US" altLang="ko-KR" dirty="0"/>
              <a:t>Logo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02.jpg"/>
          <p:cNvPicPr>
            <a:picLocks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111"/>
            <a:ext cx="10692000" cy="7560000"/>
          </a:xfrm>
          <a:prstGeom prst="rect">
            <a:avLst/>
          </a:prstGeom>
        </p:spPr>
      </p:pic>
      <p:sp>
        <p:nvSpPr>
          <p:cNvPr id="5" name="텍스트 개체 틀 17"/>
          <p:cNvSpPr>
            <a:spLocks noGrp="1"/>
          </p:cNvSpPr>
          <p:nvPr>
            <p:ph type="body" sz="quarter" idx="13" hasCustomPrompt="1"/>
          </p:nvPr>
        </p:nvSpPr>
        <p:spPr>
          <a:xfrm>
            <a:off x="8731076" y="6957676"/>
            <a:ext cx="1728788" cy="351546"/>
          </a:xfrm>
        </p:spPr>
        <p:txBody>
          <a:bodyPr anchor="b">
            <a:spAutoFit/>
          </a:bodyPr>
          <a:lstStyle>
            <a:lvl1pPr algn="r">
              <a:buNone/>
              <a:defRPr kumimoji="1" lang="ko-KR" altLang="en-US" sz="1600" kern="1200" dirty="0" smtClean="0"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  <a:cs typeface="굴림" pitchFamily="50" charset="-127"/>
              </a:defRPr>
            </a:lvl1pPr>
          </a:lstStyle>
          <a:p>
            <a:pPr lvl="0"/>
            <a:r>
              <a:rPr lang="en-US" altLang="ko-KR" dirty="0"/>
              <a:t>Logo</a:t>
            </a:r>
            <a:endParaRPr lang="ko-KR" altLang="en-US" dirty="0"/>
          </a:p>
        </p:txBody>
      </p:sp>
      <p:pic>
        <p:nvPicPr>
          <p:cNvPr id="4" name="그림 3" descr="05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08" y="1111"/>
            <a:ext cx="10692384" cy="75590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0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-3235"/>
            <a:ext cx="10692384" cy="7559040"/>
          </a:xfrm>
          <a:prstGeom prst="rect">
            <a:avLst/>
          </a:prstGeom>
        </p:spPr>
      </p:pic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2907665" y="3060551"/>
            <a:ext cx="1080691" cy="792162"/>
          </a:xfrm>
        </p:spPr>
        <p:txBody>
          <a:bodyPr>
            <a:noAutofit/>
          </a:bodyPr>
          <a:lstStyle>
            <a:lvl1pPr algn="l">
              <a:buNone/>
              <a:defRPr lang="ko-KR" altLang="en-US" sz="4500" b="1" kern="1200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2" name="텍스트 개체 틀 10"/>
          <p:cNvSpPr>
            <a:spLocks noGrp="1"/>
          </p:cNvSpPr>
          <p:nvPr>
            <p:ph type="body" sz="quarter" idx="11" hasCustomPrompt="1"/>
          </p:nvPr>
        </p:nvSpPr>
        <p:spPr>
          <a:xfrm>
            <a:off x="4040444" y="3204567"/>
            <a:ext cx="4617749" cy="575493"/>
          </a:xfrm>
        </p:spPr>
        <p:txBody>
          <a:bodyPr>
            <a:noAutofit/>
          </a:bodyPr>
          <a:lstStyle>
            <a:lvl1pPr algn="l">
              <a:buNone/>
              <a:defRPr lang="ko-KR" altLang="en-US" sz="2800" b="1" kern="1200" dirty="0" smtClean="0">
                <a:solidFill>
                  <a:schemeClr val="accent5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5pPr>
              <a:defRPr/>
            </a:lvl5pPr>
          </a:lstStyle>
          <a:p>
            <a:pPr lvl="0"/>
            <a:r>
              <a:rPr lang="ko-KR" altLang="en-US" dirty="0"/>
              <a:t>목차를 입력하세요</a:t>
            </a:r>
          </a:p>
        </p:txBody>
      </p:sp>
      <p:sp>
        <p:nvSpPr>
          <p:cNvPr id="13" name="텍스트 개체 틀 10"/>
          <p:cNvSpPr>
            <a:spLocks noGrp="1"/>
          </p:cNvSpPr>
          <p:nvPr>
            <p:ph type="body" sz="quarter" idx="12" hasCustomPrompt="1"/>
          </p:nvPr>
        </p:nvSpPr>
        <p:spPr>
          <a:xfrm>
            <a:off x="4049681" y="3853210"/>
            <a:ext cx="4609387" cy="575493"/>
          </a:xfrm>
        </p:spPr>
        <p:txBody>
          <a:bodyPr>
            <a:noAutofit/>
          </a:bodyPr>
          <a:lstStyle>
            <a:lvl1pPr marL="0" indent="0" algn="l">
              <a:buNone/>
              <a:defRPr lang="ko-KR" altLang="en-US" sz="1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5pPr>
              <a:defRPr/>
            </a:lvl5pPr>
          </a:lstStyle>
          <a:p>
            <a:pPr lvl="0"/>
            <a:r>
              <a:rPr lang="ko-KR" altLang="en-US" dirty="0"/>
              <a:t>내용을 입력하세요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41344-27FA-47FF-8594-E7EEB4A9E79D}" type="datetime1">
              <a:rPr lang="ko-KR" altLang="en-US" smtClean="0"/>
              <a:pPr/>
              <a:t>2022-11-15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667180" y="7020991"/>
            <a:ext cx="766935" cy="402567"/>
          </a:xfrm>
        </p:spPr>
        <p:txBody>
          <a:bodyPr/>
          <a:lstStyle>
            <a:lvl1pPr>
              <a:defRPr sz="1000" b="0" u="sng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9DB1A714-22B6-415B-B621-748EF96EC691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5" hasCustomPrompt="1"/>
          </p:nvPr>
        </p:nvSpPr>
        <p:spPr>
          <a:xfrm>
            <a:off x="306140" y="279947"/>
            <a:ext cx="7317356" cy="504502"/>
          </a:xfrm>
        </p:spPr>
        <p:txBody>
          <a:bodyPr>
            <a:normAutofit/>
          </a:bodyPr>
          <a:lstStyle>
            <a:lvl1pPr>
              <a:buNone/>
              <a:defRPr lang="ko-KR" altLang="en-US" sz="2200" b="1" kern="1200" dirty="0" smtClean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E3438-70B1-4CC2-ABC5-FB7A2092027D}" type="datetime1">
              <a:rPr lang="ko-KR" altLang="en-US" smtClean="0"/>
              <a:pPr/>
              <a:t>2022-11-15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1" name="그림 10" descr="05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08" y="1111"/>
            <a:ext cx="10692384" cy="7559040"/>
          </a:xfrm>
          <a:prstGeom prst="rect">
            <a:avLst/>
          </a:prstGeom>
        </p:spPr>
      </p:pic>
      <p:sp>
        <p:nvSpPr>
          <p:cNvPr id="10" name="텍스트 개체 틀 17"/>
          <p:cNvSpPr>
            <a:spLocks noGrp="1"/>
          </p:cNvSpPr>
          <p:nvPr>
            <p:ph type="body" sz="quarter" idx="15" hasCustomPrompt="1"/>
          </p:nvPr>
        </p:nvSpPr>
        <p:spPr>
          <a:xfrm>
            <a:off x="4194572" y="5004767"/>
            <a:ext cx="1728788" cy="351546"/>
          </a:xfrm>
        </p:spPr>
        <p:txBody>
          <a:bodyPr anchor="t">
            <a:spAutoFit/>
          </a:bodyPr>
          <a:lstStyle>
            <a:lvl1pPr algn="l">
              <a:buNone/>
              <a:defRPr kumimoji="1" lang="ko-KR" altLang="en-US" sz="1600" kern="1200" dirty="0" smtClean="0">
                <a:solidFill>
                  <a:srgbClr val="7F8182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lvl="0"/>
            <a:r>
              <a:rPr lang="en-US" altLang="ko-KR" dirty="0"/>
              <a:t>Logo</a:t>
            </a:r>
            <a:endParaRPr lang="ko-KR" altLang="en-US" dirty="0"/>
          </a:p>
        </p:txBody>
      </p:sp>
      <p:sp>
        <p:nvSpPr>
          <p:cNvPr id="12" name="텍스트 개체 틀 10"/>
          <p:cNvSpPr>
            <a:spLocks noGrp="1"/>
          </p:cNvSpPr>
          <p:nvPr>
            <p:ph type="body" sz="quarter" idx="16" hasCustomPrompt="1"/>
          </p:nvPr>
        </p:nvSpPr>
        <p:spPr>
          <a:xfrm>
            <a:off x="4194572" y="2844527"/>
            <a:ext cx="5544616" cy="720080"/>
          </a:xfrm>
        </p:spPr>
        <p:txBody>
          <a:bodyPr>
            <a:noAutofit/>
          </a:bodyPr>
          <a:lstStyle>
            <a:lvl1pPr>
              <a:buNone/>
              <a:defRPr kumimoji="1" lang="ko-KR" altLang="en-US" sz="4600" b="1" i="0" u="none" strike="noStrike" kern="1200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7" hasCustomPrompt="1"/>
          </p:nvPr>
        </p:nvSpPr>
        <p:spPr>
          <a:xfrm>
            <a:off x="4194572" y="3636615"/>
            <a:ext cx="5544616" cy="360040"/>
          </a:xfrm>
        </p:spPr>
        <p:txBody>
          <a:bodyPr>
            <a:noAutofit/>
          </a:bodyPr>
          <a:lstStyle>
            <a:lvl1pPr>
              <a:buNone/>
              <a:defRPr lang="ko-KR" altLang="en-US" sz="2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14" name="텍스트 개체 틀 14"/>
          <p:cNvSpPr>
            <a:spLocks noGrp="1"/>
          </p:cNvSpPr>
          <p:nvPr>
            <p:ph type="body" sz="quarter" idx="12" hasCustomPrompt="1"/>
          </p:nvPr>
        </p:nvSpPr>
        <p:spPr>
          <a:xfrm>
            <a:off x="4194572" y="4069159"/>
            <a:ext cx="5544616" cy="431552"/>
          </a:xfrm>
        </p:spPr>
        <p:txBody>
          <a:bodyPr anchor="t">
            <a:noAutofit/>
          </a:bodyPr>
          <a:lstStyle>
            <a:lvl1pPr>
              <a:buNone/>
              <a:defRPr kumimoji="1" lang="ko-KR" alt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9" name="직사각형 6"/>
          <p:cNvSpPr>
            <a:spLocks noChangeArrowheads="1"/>
          </p:cNvSpPr>
          <p:nvPr userDrawn="1"/>
        </p:nvSpPr>
        <p:spPr bwMode="auto">
          <a:xfrm>
            <a:off x="8956725" y="116632"/>
            <a:ext cx="142769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ko-KR" sz="1200" b="1" dirty="0">
                <a:solidFill>
                  <a:srgbClr val="00297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www.kornic.co.kr</a:t>
            </a:r>
            <a:endParaRPr lang="ko-KR" altLang="en-US" sz="1200" b="1" dirty="0">
              <a:solidFill>
                <a:srgbClr val="00297A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텍스트 개체 틀 14"/>
          <p:cNvSpPr>
            <a:spLocks noGrp="1"/>
          </p:cNvSpPr>
          <p:nvPr>
            <p:ph type="body" sz="quarter" idx="15" hasCustomPrompt="1"/>
          </p:nvPr>
        </p:nvSpPr>
        <p:spPr>
          <a:xfrm>
            <a:off x="306140" y="279947"/>
            <a:ext cx="6624984" cy="504502"/>
          </a:xfrm>
        </p:spPr>
        <p:txBody>
          <a:bodyPr>
            <a:normAutofit/>
          </a:bodyPr>
          <a:lstStyle>
            <a:lvl1pPr>
              <a:buNone/>
              <a:defRPr lang="ko-KR" altLang="en-US" sz="2200" b="1" kern="12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8227020" y="395933"/>
            <a:ext cx="2213776" cy="360362"/>
          </a:xfrm>
        </p:spPr>
        <p:txBody>
          <a:bodyPr anchor="t">
            <a:noAutofit/>
          </a:bodyPr>
          <a:lstStyle>
            <a:lvl1pPr algn="r">
              <a:buNone/>
              <a:defRPr lang="ko-KR" altLang="en-US" sz="1000" b="1" kern="1200" dirty="0" smtClean="0">
                <a:solidFill>
                  <a:schemeClr val="bg1">
                    <a:lumMod val="85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ko-KR" dirty="0"/>
              <a:t>Logo</a:t>
            </a:r>
            <a:endParaRPr lang="ko-KR" alt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667180" y="7020991"/>
            <a:ext cx="766935" cy="402567"/>
          </a:xfrm>
        </p:spPr>
        <p:txBody>
          <a:bodyPr/>
          <a:lstStyle>
            <a:lvl1pPr>
              <a:defRPr sz="1000" b="0" u="sng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9DB1A714-22B6-415B-B621-748EF96EC691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A0506-8F47-4331-BF88-1B7D7B9237D2}" type="datetime1">
              <a:rPr lang="ko-KR" altLang="en-US" smtClean="0"/>
              <a:pPr/>
              <a:t>2022-11-15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9" name="그림 8" descr="05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08" y="1111"/>
            <a:ext cx="10692384" cy="755904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04.jpg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508" y="1111"/>
            <a:ext cx="10692384" cy="7559040"/>
          </a:xfrm>
          <a:prstGeom prst="rect">
            <a:avLst/>
          </a:prstGeom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  <a:prstGeom prst="rect">
            <a:avLst/>
          </a:prstGeom>
        </p:spPr>
        <p:txBody>
          <a:bodyPr vert="horz" lIns="104306" tIns="52153" rIns="104306" bIns="52153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670" y="1764295"/>
            <a:ext cx="9624060" cy="4990084"/>
          </a:xfrm>
          <a:prstGeom prst="rect">
            <a:avLst/>
          </a:prstGeom>
        </p:spPr>
        <p:txBody>
          <a:bodyPr vert="horz" lIns="104306" tIns="52153" rIns="104306" bIns="52153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C8F0AC-D14B-4EEB-A472-78928C5B64FD}" type="datetime1">
              <a:rPr lang="ko-KR" altLang="en-US" smtClean="0"/>
              <a:pPr/>
              <a:t>2022-11-15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r">
              <a:defRPr lang="ko-KR" altLang="en-US" sz="1200" b="1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9DB1A714-22B6-415B-B621-748EF96EC691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1" r:id="rId3"/>
    <p:sldLayoutId id="2147483650" r:id="rId4"/>
    <p:sldLayoutId id="2147483655" r:id="rId5"/>
    <p:sldLayoutId id="2147483654" r:id="rId6"/>
    <p:sldLayoutId id="2147483657" r:id="rId7"/>
  </p:sldLayoutIdLst>
  <p:hf hdr="0" ftr="0" dt="0"/>
  <p:txStyles>
    <p:titleStyle>
      <a:lvl1pPr algn="ctr" defTabSz="1043056" rtl="0" eaLnBrk="1" latinLnBrk="1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146" indent="-391146" algn="l" defTabSz="1043056" rtl="0" eaLnBrk="1" latinLnBrk="1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47483" indent="-325955" algn="l" defTabSz="1043056" rtl="0" eaLnBrk="1" latinLnBrk="1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820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348" indent="-260764" algn="l" defTabSz="1043056" rtl="0" eaLnBrk="1" latinLnBrk="1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876" indent="-260764" algn="l" defTabSz="1043056" rtl="0" eaLnBrk="1" latinLnBrk="1" hangingPunct="1">
        <a:spcBef>
          <a:spcPct val="20000"/>
        </a:spcBef>
        <a:buFont typeface="Arial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tfhub.dev/google/openimages_v4/ssd/mobilenet_v2/1" TargetMode="External"/><Relationship Id="rId4" Type="http://schemas.openxmlformats.org/officeDocument/2006/relationships/hyperlink" Target="https://tfhub.dev/google/faster_rcnn/openimages_v4/inception_resnet_v2/1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텍스트 개체 틀 27"/>
          <p:cNvSpPr>
            <a:spLocks noGrp="1"/>
          </p:cNvSpPr>
          <p:nvPr>
            <p:ph type="body" sz="quarter" idx="10"/>
          </p:nvPr>
        </p:nvSpPr>
        <p:spPr>
          <a:xfrm>
            <a:off x="2322364" y="3348583"/>
            <a:ext cx="8208912" cy="1800200"/>
          </a:xfrm>
        </p:spPr>
        <p:txBody>
          <a:bodyPr/>
          <a:lstStyle/>
          <a:p>
            <a:pPr lvl="0" algn="r"/>
            <a:endParaRPr lang="en-US" altLang="ko-KR" sz="3200" dirty="0"/>
          </a:p>
          <a:p>
            <a:pPr lvl="0" algn="r"/>
            <a:r>
              <a:rPr lang="en-US" altLang="ko-KR" sz="2000" dirty="0"/>
              <a:t>YOLO </a:t>
            </a:r>
            <a:r>
              <a:rPr lang="ko-KR" altLang="en-US" sz="2000" dirty="0"/>
              <a:t>를 제외한 </a:t>
            </a:r>
            <a:r>
              <a:rPr lang="en-US" altLang="ko-KR" sz="2000" dirty="0"/>
              <a:t>1-Stage Detector</a:t>
            </a:r>
          </a:p>
        </p:txBody>
      </p:sp>
      <p:sp>
        <p:nvSpPr>
          <p:cNvPr id="12" name="텍스트 개체 틀 10"/>
          <p:cNvSpPr txBox="1">
            <a:spLocks/>
          </p:cNvSpPr>
          <p:nvPr/>
        </p:nvSpPr>
        <p:spPr>
          <a:xfrm>
            <a:off x="1242244" y="5364807"/>
            <a:ext cx="5899557" cy="4318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None/>
              <a:defRPr sz="2200"/>
            </a:lvl1pPr>
          </a:lstStyle>
          <a:p>
            <a:pPr marL="391146" lvl="0" indent="-391146">
              <a:spcBef>
                <a:spcPct val="20000"/>
              </a:spcBef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8"/>
          <p:cNvSpPr>
            <a:spLocks noChangeArrowheads="1"/>
          </p:cNvSpPr>
          <p:nvPr/>
        </p:nvSpPr>
        <p:spPr bwMode="auto">
          <a:xfrm>
            <a:off x="7146900" y="5756088"/>
            <a:ext cx="3348038" cy="881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lnSpc>
                <a:spcPct val="110000"/>
              </a:lnSpc>
            </a:pPr>
            <a:r>
              <a:rPr lang="ko-KR" altLang="en-US" sz="1600" b="1" dirty="0">
                <a:solidFill>
                  <a:srgbClr val="000000">
                    <a:lumMod val="75000"/>
                    <a:lumOff val="2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산업인공지능학과</a:t>
            </a:r>
            <a:endParaRPr lang="en-US" altLang="ko-KR" sz="1600" b="1" dirty="0">
              <a:solidFill>
                <a:srgbClr val="000000">
                  <a:lumMod val="75000"/>
                  <a:lumOff val="2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algn="r">
              <a:lnSpc>
                <a:spcPct val="110000"/>
              </a:lnSpc>
            </a:pPr>
            <a:r>
              <a:rPr lang="en-US" altLang="ko-KR" sz="1600" b="1" dirty="0">
                <a:solidFill>
                  <a:srgbClr val="000000">
                    <a:lumMod val="75000"/>
                    <a:lumOff val="2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2021254013 </a:t>
            </a:r>
            <a:r>
              <a:rPr lang="ko-KR" altLang="en-US" sz="1600" b="1" dirty="0" err="1">
                <a:solidFill>
                  <a:srgbClr val="000000">
                    <a:lumMod val="75000"/>
                    <a:lumOff val="2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유대건</a:t>
            </a:r>
            <a:endParaRPr lang="en-US" altLang="ko-KR" sz="1600" b="1" dirty="0">
              <a:solidFill>
                <a:srgbClr val="000000">
                  <a:lumMod val="75000"/>
                  <a:lumOff val="2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algn="r">
              <a:lnSpc>
                <a:spcPct val="110000"/>
              </a:lnSpc>
            </a:pPr>
            <a:r>
              <a:rPr lang="en-US" altLang="ko-KR" sz="1600" b="1" dirty="0">
                <a:solidFill>
                  <a:srgbClr val="000000">
                    <a:lumMod val="75000"/>
                    <a:lumOff val="2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2021254001 </a:t>
            </a:r>
            <a:r>
              <a:rPr lang="ko-KR" altLang="en-US" sz="1600" b="1" dirty="0">
                <a:solidFill>
                  <a:srgbClr val="000000">
                    <a:lumMod val="75000"/>
                    <a:lumOff val="2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이용규 </a:t>
            </a:r>
            <a:r>
              <a:rPr lang="en-US" altLang="ko-KR" sz="1600" b="1" dirty="0">
                <a:solidFill>
                  <a:srgbClr val="000000">
                    <a:lumMod val="75000"/>
                    <a:lumOff val="2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A714-22B6-415B-B621-748EF96EC691}" type="slidenum">
              <a:rPr lang="en-US" altLang="ko-KR" smtClean="0"/>
              <a:pPr/>
              <a:t>10</a:t>
            </a:fld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03. SSD ( Single Shot </a:t>
            </a:r>
            <a:r>
              <a:rPr lang="en-US" altLang="ko-KR" dirty="0" err="1"/>
              <a:t>Multibox</a:t>
            </a:r>
            <a:r>
              <a:rPr lang="en-US" altLang="ko-KR" dirty="0"/>
              <a:t> Detector )</a:t>
            </a:r>
            <a:endParaRPr lang="ko-KR" altLang="en-US" dirty="0"/>
          </a:p>
        </p:txBody>
      </p:sp>
      <p:sp>
        <p:nvSpPr>
          <p:cNvPr id="5" name="모서리가 둥근 직사각형 11">
            <a:extLst>
              <a:ext uri="{FF2B5EF4-FFF2-40B4-BE49-F238E27FC236}">
                <a16:creationId xmlns:a16="http://schemas.microsoft.com/office/drawing/2014/main" id="{238AB135-42F4-6210-A10B-D01A7395C6CD}"/>
              </a:ext>
            </a:extLst>
          </p:cNvPr>
          <p:cNvSpPr/>
          <p:nvPr/>
        </p:nvSpPr>
        <p:spPr>
          <a:xfrm>
            <a:off x="306140" y="1044327"/>
            <a:ext cx="10153128" cy="6084081"/>
          </a:xfrm>
          <a:prstGeom prst="roundRect">
            <a:avLst>
              <a:gd name="adj" fmla="val 2249"/>
            </a:avLst>
          </a:prstGeom>
          <a:solidFill>
            <a:srgbClr val="FFFFFF"/>
          </a:solidFill>
          <a:ln w="19050" algn="ctr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  <p:txBody>
          <a:bodyPr wrap="square" lIns="72000" tIns="36000" rIns="72000" bIns="36000" rtlCol="0" anchor="t" anchorCtr="0"/>
          <a:lstStyle/>
          <a:p>
            <a:pPr marL="342900" lvl="0" indent="-342900" latinLnBrk="0">
              <a:lnSpc>
                <a:spcPts val="2100"/>
              </a:lnSpc>
              <a:spcBef>
                <a:spcPts val="600"/>
              </a:spcBef>
              <a:buFont typeface="+mj-lt"/>
              <a:buAutoNum type="arabicPeriod" startAt="2"/>
              <a:defRPr/>
            </a:pPr>
            <a:r>
              <a:rPr lang="en-US" altLang="ko-KR" sz="14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Default</a:t>
            </a:r>
            <a:r>
              <a:rPr lang="ko-KR" altLang="en-US" sz="14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Box</a:t>
            </a:r>
          </a:p>
          <a:p>
            <a:pPr lvl="0" latinLnBrk="0">
              <a:lnSpc>
                <a:spcPts val="2100"/>
              </a:lnSpc>
              <a:spcBef>
                <a:spcPts val="600"/>
              </a:spcBef>
              <a:defRPr/>
            </a:pPr>
            <a:r>
              <a:rPr lang="en-US" altLang="ko-KR" sz="14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</a:t>
            </a:r>
            <a:r>
              <a:rPr lang="en-US" altLang="ko-KR" sz="1400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Faster RCNN </a:t>
            </a:r>
            <a:r>
              <a:rPr lang="ko-KR" altLang="en-US" sz="1400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400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Anchor Box </a:t>
            </a:r>
            <a:r>
              <a:rPr lang="ko-KR" altLang="en-US" sz="1400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유사</a:t>
            </a:r>
            <a:r>
              <a:rPr lang="en-US" altLang="ko-KR" sz="1400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lvl="0" latinLnBrk="0">
              <a:lnSpc>
                <a:spcPts val="2100"/>
              </a:lnSpc>
              <a:spcBef>
                <a:spcPts val="600"/>
              </a:spcBef>
              <a:defRPr/>
            </a:pPr>
            <a:r>
              <a:rPr lang="en-US" altLang="ko-KR" sz="1400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- Feature map </a:t>
            </a:r>
            <a:r>
              <a:rPr lang="ko-KR" altLang="en-US" sz="1400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각 </a:t>
            </a:r>
            <a:r>
              <a:rPr lang="en-US" altLang="ko-KR" sz="1400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cell </a:t>
            </a:r>
            <a:r>
              <a:rPr lang="ko-KR" altLang="en-US" sz="1400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마다 서로 다른 </a:t>
            </a:r>
            <a:r>
              <a:rPr lang="en-US" altLang="ko-KR" sz="1400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scale, </a:t>
            </a:r>
            <a:r>
              <a:rPr lang="ko-KR" altLang="en-US" sz="1400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비율을 가진 미리 정해진 </a:t>
            </a:r>
            <a:r>
              <a:rPr lang="en-US" altLang="ko-KR" sz="1400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box </a:t>
            </a:r>
            <a:r>
              <a:rPr lang="ko-KR" altLang="en-US" sz="1400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</a:t>
            </a:r>
            <a:r>
              <a:rPr lang="en-US" altLang="ko-KR" sz="1400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lvl="0" latinLnBrk="0">
              <a:lnSpc>
                <a:spcPts val="2100"/>
              </a:lnSpc>
              <a:spcBef>
                <a:spcPts val="600"/>
              </a:spcBef>
              <a:defRPr/>
            </a:pPr>
            <a:r>
              <a:rPr lang="en-US" altLang="ko-KR" sz="1400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</a:t>
            </a:r>
          </a:p>
          <a:p>
            <a:pPr lvl="0" latinLnBrk="0">
              <a:lnSpc>
                <a:spcPts val="2100"/>
              </a:lnSpc>
              <a:spcBef>
                <a:spcPts val="600"/>
              </a:spcBef>
              <a:defRPr/>
            </a:pPr>
            <a:endParaRPr lang="en-US" altLang="ko-KR" sz="1400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latinLnBrk="0">
              <a:lnSpc>
                <a:spcPts val="2100"/>
              </a:lnSpc>
              <a:spcBef>
                <a:spcPts val="600"/>
              </a:spcBef>
              <a:defRPr/>
            </a:pPr>
            <a:endParaRPr lang="en-US" altLang="ko-KR" sz="1400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latinLnBrk="0">
              <a:lnSpc>
                <a:spcPts val="2100"/>
              </a:lnSpc>
              <a:spcBef>
                <a:spcPts val="600"/>
              </a:spcBef>
              <a:defRPr/>
            </a:pPr>
            <a:endParaRPr lang="en-US" altLang="ko-KR" sz="1400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latinLnBrk="0">
              <a:lnSpc>
                <a:spcPts val="2100"/>
              </a:lnSpc>
              <a:spcBef>
                <a:spcPts val="600"/>
              </a:spcBef>
              <a:defRPr/>
            </a:pPr>
            <a:endParaRPr lang="en-US" altLang="ko-KR" sz="1400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latinLnBrk="0">
              <a:lnSpc>
                <a:spcPts val="2100"/>
              </a:lnSpc>
              <a:spcBef>
                <a:spcPts val="600"/>
              </a:spcBef>
              <a:defRPr/>
            </a:pPr>
            <a:endParaRPr lang="en-US" altLang="ko-KR" sz="1400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latinLnBrk="0">
              <a:lnSpc>
                <a:spcPts val="2100"/>
              </a:lnSpc>
              <a:spcBef>
                <a:spcPts val="600"/>
              </a:spcBef>
              <a:defRPr/>
            </a:pPr>
            <a:r>
              <a:rPr lang="en-US" altLang="ko-KR" sz="1400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- </a:t>
            </a:r>
            <a:r>
              <a:rPr lang="ko-KR" altLang="en-US" sz="1400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모델은 총 </a:t>
            </a:r>
            <a:r>
              <a:rPr lang="en-US" altLang="ko-KR" sz="1400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8732 </a:t>
            </a:r>
            <a:r>
              <a:rPr lang="ko-KR" altLang="en-US" sz="1400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</a:t>
            </a:r>
            <a:r>
              <a:rPr lang="en-US" altLang="ko-KR" sz="1400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Default Box </a:t>
            </a:r>
            <a:r>
              <a:rPr lang="ko-KR" altLang="en-US" sz="1400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</a:t>
            </a:r>
            <a:r>
              <a:rPr lang="en-US" altLang="ko-KR" sz="1400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lvl="0" latinLnBrk="0">
              <a:lnSpc>
                <a:spcPts val="2100"/>
              </a:lnSpc>
              <a:spcBef>
                <a:spcPts val="600"/>
              </a:spcBef>
              <a:defRPr/>
            </a:pPr>
            <a:endParaRPr lang="en-US" altLang="ko-KR" sz="1400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latinLnBrk="0">
              <a:lnSpc>
                <a:spcPts val="2100"/>
              </a:lnSpc>
              <a:spcBef>
                <a:spcPts val="600"/>
              </a:spcBef>
              <a:defRPr/>
            </a:pPr>
            <a:r>
              <a:rPr lang="en-US" altLang="ko-KR" sz="1400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474AA3-6B39-4B92-914B-0A3BDE296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300" y="2196455"/>
            <a:ext cx="5170213" cy="180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AB1834F-C4C5-44A7-92CD-DB73571AA2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146" y="4572999"/>
            <a:ext cx="6980625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903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A714-22B6-415B-B621-748EF96EC691}" type="slidenum">
              <a:rPr lang="en-US" altLang="ko-KR" smtClean="0"/>
              <a:pPr/>
              <a:t>11</a:t>
            </a:fld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306140" y="279947"/>
            <a:ext cx="8784976" cy="504502"/>
          </a:xfrm>
        </p:spPr>
        <p:txBody>
          <a:bodyPr>
            <a:normAutofit/>
          </a:bodyPr>
          <a:lstStyle/>
          <a:p>
            <a:r>
              <a:rPr lang="en-US" altLang="ko-KR" dirty="0"/>
              <a:t>04. </a:t>
            </a:r>
            <a:r>
              <a:rPr lang="en-US" altLang="ko-KR" dirty="0" err="1"/>
              <a:t>RetinaNet</a:t>
            </a:r>
            <a:r>
              <a:rPr lang="en-US" altLang="ko-KR" dirty="0"/>
              <a:t> ( Focal Loss for Dense Object Detection 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79661A-B512-47C0-A151-119CE60B2C1C}"/>
              </a:ext>
            </a:extLst>
          </p:cNvPr>
          <p:cNvSpPr txBox="1"/>
          <p:nvPr/>
        </p:nvSpPr>
        <p:spPr>
          <a:xfrm>
            <a:off x="156033" y="972000"/>
            <a:ext cx="10303235" cy="2094239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342900" indent="-342900" eaLnBrk="0" fontAlgn="base" hangingPunct="0">
              <a:lnSpc>
                <a:spcPts val="19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q"/>
              <a:defRPr kumimoji="1" sz="1600" b="1" kern="0">
                <a:ln w="3175">
                  <a:solidFill>
                    <a:sysClr val="windowText" lastClr="000000">
                      <a:alpha val="5000"/>
                    </a:sysClr>
                  </a:solidFill>
                </a:ln>
                <a:solidFill>
                  <a:sysClr val="windowText" lastClr="000000"/>
                </a:solidFill>
                <a:latin typeface="나눔고딕" panose="020D0804000000000000" pitchFamily="50" charset="-127"/>
                <a:ea typeface="나눔고딕" panose="020D0804000000000000" pitchFamily="50" charset="-127"/>
              </a:defRPr>
            </a:lvl1pPr>
            <a:lvl2pPr marL="742950" indent="-28575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/>
            </a:lvl2pPr>
            <a:lvl3pPr marL="1143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/>
            </a:lvl3pPr>
            <a:lvl4pPr marL="1600200" indent="-230188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/>
            </a:lvl4pPr>
            <a:lvl5pPr marL="20574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9pPr>
          </a:lstStyle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Overview</a:t>
            </a:r>
          </a:p>
          <a:p>
            <a:pPr marL="0" indent="0">
              <a:buNone/>
            </a:pP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- </a:t>
            </a:r>
            <a:r>
              <a:rPr lang="ko-KR" altLang="en-US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기존의 </a:t>
            </a: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1-Stage Detector </a:t>
            </a:r>
            <a:r>
              <a:rPr lang="ko-KR" altLang="en-US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가지고 있는 문제점을 해결한 모델</a:t>
            </a: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- 1-Stage Detector </a:t>
            </a:r>
            <a:r>
              <a:rPr lang="ko-KR" altLang="en-US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RPN(Region Proposal </a:t>
            </a:r>
            <a:r>
              <a:rPr lang="ko-KR" altLang="en-US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없고 </a:t>
            </a: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Grid</a:t>
            </a:r>
            <a:r>
              <a:rPr lang="ko-KR" altLang="en-US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별로 </a:t>
            </a: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Bounding Box </a:t>
            </a:r>
            <a:r>
              <a:rPr lang="ko-KR" altLang="en-US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무조건 예측</a:t>
            </a: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-&gt; Background </a:t>
            </a:r>
            <a:r>
              <a:rPr lang="ko-KR" altLang="en-US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검출</a:t>
            </a:r>
            <a:endParaRPr lang="en-US" altLang="ko-KR" sz="14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- Class Imbalance</a:t>
            </a:r>
          </a:p>
          <a:p>
            <a:pPr marL="0" indent="0">
              <a:buNone/>
            </a:pP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-&gt; Positive Sample(</a:t>
            </a:r>
            <a:r>
              <a:rPr lang="ko-KR" altLang="en-US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</a:t>
            </a: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&lt; Negative Sample(</a:t>
            </a:r>
            <a:r>
              <a:rPr lang="ko-KR" altLang="en-US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배경</a:t>
            </a: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0" indent="0">
              <a:buNone/>
            </a:pP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</a:t>
            </a:r>
          </a:p>
        </p:txBody>
      </p:sp>
      <p:sp>
        <p:nvSpPr>
          <p:cNvPr id="5" name="모서리가 둥근 직사각형 11">
            <a:extLst>
              <a:ext uri="{FF2B5EF4-FFF2-40B4-BE49-F238E27FC236}">
                <a16:creationId xmlns:a16="http://schemas.microsoft.com/office/drawing/2014/main" id="{238AB135-42F4-6210-A10B-D01A7395C6CD}"/>
              </a:ext>
            </a:extLst>
          </p:cNvPr>
          <p:cNvSpPr/>
          <p:nvPr/>
        </p:nvSpPr>
        <p:spPr>
          <a:xfrm>
            <a:off x="306140" y="3132559"/>
            <a:ext cx="10153128" cy="3995849"/>
          </a:xfrm>
          <a:prstGeom prst="roundRect">
            <a:avLst>
              <a:gd name="adj" fmla="val 2249"/>
            </a:avLst>
          </a:prstGeom>
          <a:solidFill>
            <a:srgbClr val="FFFFFF"/>
          </a:solidFill>
          <a:ln w="19050" algn="ctr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  <p:txBody>
          <a:bodyPr wrap="square" lIns="72000" tIns="36000" rIns="72000" bIns="36000" rtlCol="0" anchor="t" anchorCtr="0"/>
          <a:lstStyle/>
          <a:p>
            <a:pPr lvl="0" eaLnBrk="0" fontAlgn="base" hangingPunct="0">
              <a:lnSpc>
                <a:spcPts val="1900"/>
              </a:lnSpc>
              <a:spcBef>
                <a:spcPct val="20000"/>
              </a:spcBef>
              <a:spcAft>
                <a:spcPct val="0"/>
              </a:spcAft>
              <a:defRPr/>
            </a:pPr>
            <a:endParaRPr kumimoji="1" lang="en-US" altLang="ko-KR" sz="1600" b="1" kern="0" dirty="0">
              <a:ln w="3175">
                <a:solidFill>
                  <a:sysClr val="windowText" lastClr="000000">
                    <a:alpha val="5000"/>
                  </a:sysClr>
                </a:solidFill>
              </a:ln>
              <a:solidFill>
                <a:sysClr val="windowText" lastClr="000000"/>
              </a:solidFill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374DF2-A79B-469C-B518-2126F7B82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50" y="3780631"/>
            <a:ext cx="9753600" cy="258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41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A714-22B6-415B-B621-748EF96EC691}" type="slidenum">
              <a:rPr lang="en-US" altLang="ko-KR" smtClean="0"/>
              <a:pPr/>
              <a:t>12</a:t>
            </a:fld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306140" y="279947"/>
            <a:ext cx="8928992" cy="504502"/>
          </a:xfrm>
        </p:spPr>
        <p:txBody>
          <a:bodyPr/>
          <a:lstStyle/>
          <a:p>
            <a:r>
              <a:rPr lang="en-US" altLang="ko-KR" dirty="0"/>
              <a:t>04. </a:t>
            </a:r>
            <a:r>
              <a:rPr lang="en-US" altLang="ko-KR" dirty="0" err="1"/>
              <a:t>RetinaNet</a:t>
            </a:r>
            <a:r>
              <a:rPr lang="en-US" altLang="ko-KR" dirty="0"/>
              <a:t> ( Focal Loss for Dense Object Detection ) 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79661A-B512-47C0-A151-119CE60B2C1C}"/>
              </a:ext>
            </a:extLst>
          </p:cNvPr>
          <p:cNvSpPr txBox="1"/>
          <p:nvPr/>
        </p:nvSpPr>
        <p:spPr>
          <a:xfrm>
            <a:off x="156033" y="972000"/>
            <a:ext cx="10303235" cy="624321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342900" indent="-342900" eaLnBrk="0" fontAlgn="base" hangingPunct="0">
              <a:lnSpc>
                <a:spcPts val="19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q"/>
              <a:defRPr kumimoji="1" sz="1600" b="1" kern="0">
                <a:ln w="3175">
                  <a:solidFill>
                    <a:sysClr val="windowText" lastClr="000000">
                      <a:alpha val="5000"/>
                    </a:sysClr>
                  </a:solidFill>
                </a:ln>
                <a:solidFill>
                  <a:sysClr val="windowText" lastClr="000000"/>
                </a:solidFill>
                <a:latin typeface="나눔고딕" panose="020D0804000000000000" pitchFamily="50" charset="-127"/>
                <a:ea typeface="나눔고딕" panose="020D0804000000000000" pitchFamily="50" charset="-127"/>
              </a:defRPr>
            </a:lvl1pPr>
            <a:lvl2pPr marL="742950" indent="-28575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/>
            </a:lvl2pPr>
            <a:lvl3pPr marL="1143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/>
            </a:lvl3pPr>
            <a:lvl4pPr marL="1600200" indent="-230188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/>
            </a:lvl4pPr>
            <a:lvl5pPr marL="20574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9pPr>
          </a:lstStyle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1. Feature Pyramid by </a:t>
            </a:r>
            <a:r>
              <a:rPr lang="en-US" altLang="ko-KR" sz="1300" b="0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ResNet</a:t>
            </a:r>
            <a:r>
              <a:rPr lang="en-US" altLang="ko-KR" sz="1300" b="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+ FPN</a:t>
            </a:r>
          </a:p>
          <a:p>
            <a:pPr marL="0" indent="0">
              <a:buNone/>
            </a:pP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- </a:t>
            </a:r>
            <a:r>
              <a:rPr lang="en-US" altLang="ko-KR" sz="13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ResNet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구조에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FPN Backbone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을 사용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Multi-Scale Feature pyramid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생성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pyramid level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256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채널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-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pyramid level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aspect ratio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사용하여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Anchor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할당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하나의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Anchor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에는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K*4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vector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할당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- Input : image</a:t>
            </a:r>
          </a:p>
          <a:p>
            <a:pPr marL="0" indent="0">
              <a:buNone/>
            </a:pP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- Process : feature extraction by </a:t>
            </a:r>
            <a:r>
              <a:rPr lang="en-US" altLang="ko-KR" sz="13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ResNet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+ FPN</a:t>
            </a:r>
          </a:p>
          <a:p>
            <a:pPr marL="0" indent="0">
              <a:buNone/>
            </a:pP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- Output : feature pyramid(P5~P7)</a:t>
            </a:r>
          </a:p>
          <a:p>
            <a:pPr marL="0" indent="0">
              <a:buNone/>
            </a:pPr>
            <a:endParaRPr lang="en-US" altLang="ko-KR" sz="13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2. Classification by </a:t>
            </a:r>
            <a:r>
              <a:rPr lang="en-US" altLang="ko-KR" sz="1300" b="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Classification subnetwork</a:t>
            </a:r>
          </a:p>
          <a:p>
            <a:pPr marL="0" indent="0">
              <a:buNone/>
            </a:pP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- Anchor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object class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예측하는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network.</a:t>
            </a:r>
          </a:p>
          <a:p>
            <a:pPr marL="0" indent="0">
              <a:buNone/>
            </a:pP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- 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pyramid level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에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KA( K:class, A:anchor)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filter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지닌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3x3 conv layer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개로 구성된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Conv Layer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부착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- classification subnet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ko-KR" altLang="en-US" sz="13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출력값에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Focal Loss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적용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- Input : feature pyramid(P5~P7)</a:t>
            </a:r>
          </a:p>
          <a:p>
            <a:pPr marL="0" indent="0">
              <a:buNone/>
            </a:pP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- Process : classification by classification subnetwork</a:t>
            </a:r>
          </a:p>
          <a:p>
            <a:pPr marL="0" indent="0">
              <a:buNone/>
            </a:pP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- Output : 5 feature maps with </a:t>
            </a:r>
            <a:r>
              <a:rPr lang="en-US" altLang="ko-KR" sz="13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KxA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channel</a:t>
            </a:r>
          </a:p>
          <a:p>
            <a:pPr marL="0" indent="0">
              <a:buNone/>
            </a:pPr>
            <a:endParaRPr lang="en-US" altLang="ko-KR" sz="13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3. Bounding Box Regression by Bounding </a:t>
            </a:r>
            <a:r>
              <a:rPr lang="en-US" altLang="ko-KR" sz="1300" b="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Box Regression subnetwork</a:t>
            </a:r>
          </a:p>
          <a:p>
            <a:pPr marL="0" indent="0">
              <a:buNone/>
            </a:pP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- Anchor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ground-truth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offset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계산하는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network.</a:t>
            </a:r>
          </a:p>
          <a:p>
            <a:pPr marL="0" indent="0">
              <a:buNone/>
            </a:pP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- Classification subnet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동일하지만 마지막에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4A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길이를 출력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- Input : feature pyramid(P5~P7)</a:t>
            </a:r>
          </a:p>
          <a:p>
            <a:pPr marL="0" indent="0">
              <a:buNone/>
            </a:pP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- Process : bounding box regression by bounding box regression subnet</a:t>
            </a:r>
          </a:p>
          <a:p>
            <a:pPr marL="0" indent="0">
              <a:buNone/>
            </a:pP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- Output : 5 feature maps with 4xA channel</a:t>
            </a:r>
          </a:p>
        </p:txBody>
      </p:sp>
    </p:spTree>
    <p:extLst>
      <p:ext uri="{BB962C8B-B14F-4D97-AF65-F5344CB8AC3E}">
        <p14:creationId xmlns:p14="http://schemas.microsoft.com/office/powerpoint/2010/main" val="3624363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A714-22B6-415B-B621-748EF96EC691}" type="slidenum">
              <a:rPr lang="en-US" altLang="ko-KR" smtClean="0"/>
              <a:pPr/>
              <a:t>13</a:t>
            </a:fld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306140" y="279947"/>
            <a:ext cx="8928992" cy="504502"/>
          </a:xfrm>
        </p:spPr>
        <p:txBody>
          <a:bodyPr/>
          <a:lstStyle/>
          <a:p>
            <a:r>
              <a:rPr lang="en-US" altLang="ko-KR" dirty="0"/>
              <a:t>04. </a:t>
            </a:r>
            <a:r>
              <a:rPr lang="en-US" altLang="ko-KR" dirty="0" err="1"/>
              <a:t>RetinaNet</a:t>
            </a:r>
            <a:r>
              <a:rPr lang="en-US" altLang="ko-KR" dirty="0"/>
              <a:t> ( Focal Loss for Dense Object Detection ) 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79661A-B512-47C0-A151-119CE60B2C1C}"/>
              </a:ext>
            </a:extLst>
          </p:cNvPr>
          <p:cNvSpPr txBox="1"/>
          <p:nvPr/>
        </p:nvSpPr>
        <p:spPr>
          <a:xfrm>
            <a:off x="156033" y="972000"/>
            <a:ext cx="10303235" cy="172851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342900" indent="-342900" eaLnBrk="0" fontAlgn="base" hangingPunct="0">
              <a:lnSpc>
                <a:spcPts val="19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q"/>
              <a:defRPr kumimoji="1" sz="1600" b="1" kern="0">
                <a:ln w="3175">
                  <a:solidFill>
                    <a:sysClr val="windowText" lastClr="000000">
                      <a:alpha val="5000"/>
                    </a:sysClr>
                  </a:solidFill>
                </a:ln>
                <a:solidFill>
                  <a:sysClr val="windowText" lastClr="000000"/>
                </a:solidFill>
                <a:latin typeface="나눔고딕" panose="020D0804000000000000" pitchFamily="50" charset="-127"/>
                <a:ea typeface="나눔고딕" panose="020D0804000000000000" pitchFamily="50" charset="-127"/>
              </a:defRPr>
            </a:lvl1pPr>
            <a:lvl2pPr marL="742950" indent="-28575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/>
            </a:lvl2pPr>
            <a:lvl3pPr marL="1143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/>
            </a:lvl3pPr>
            <a:lvl4pPr marL="1600200" indent="-230188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/>
            </a:lvl4pPr>
            <a:lvl5pPr marL="20574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9pPr>
          </a:lstStyle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특징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- Focal Loss</a:t>
            </a:r>
          </a:p>
          <a:p>
            <a:pPr marL="0" indent="0">
              <a:buNone/>
            </a:pP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-&gt; 1-Stage detector </a:t>
            </a:r>
            <a:r>
              <a:rPr lang="ko-KR" altLang="en-US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모델에서 </a:t>
            </a: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foreground </a:t>
            </a:r>
            <a:r>
              <a:rPr lang="ko-KR" altLang="en-US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background</a:t>
            </a:r>
            <a:r>
              <a:rPr lang="ko-KR" altLang="en-US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 </a:t>
            </a:r>
            <a:r>
              <a:rPr lang="ko-KR" altLang="en-US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사이에서 발생하는 극단적인 </a:t>
            </a: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 imbalance</a:t>
            </a:r>
          </a:p>
          <a:p>
            <a:pPr marL="0" indent="0">
              <a:buNone/>
            </a:pP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</a:t>
            </a:r>
            <a:r>
              <a:rPr lang="ko-KR" altLang="en-US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문제를 해결하는데 사용</a:t>
            </a: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-&gt; Cross Entropy(CE) </a:t>
            </a:r>
            <a:r>
              <a:rPr lang="ko-KR" altLang="en-US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</a:t>
            </a: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scaling factor </a:t>
            </a:r>
            <a:r>
              <a:rPr lang="ko-KR" altLang="en-US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추가</a:t>
            </a: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5" name="모서리가 둥근 직사각형 11">
            <a:extLst>
              <a:ext uri="{FF2B5EF4-FFF2-40B4-BE49-F238E27FC236}">
                <a16:creationId xmlns:a16="http://schemas.microsoft.com/office/drawing/2014/main" id="{52A1B6E9-B22D-45A3-8210-ACA621FF5804}"/>
              </a:ext>
            </a:extLst>
          </p:cNvPr>
          <p:cNvSpPr/>
          <p:nvPr/>
        </p:nvSpPr>
        <p:spPr>
          <a:xfrm>
            <a:off x="306140" y="2484487"/>
            <a:ext cx="10153128" cy="4643921"/>
          </a:xfrm>
          <a:prstGeom prst="roundRect">
            <a:avLst>
              <a:gd name="adj" fmla="val 2249"/>
            </a:avLst>
          </a:prstGeom>
          <a:solidFill>
            <a:srgbClr val="FFFFFF"/>
          </a:solidFill>
          <a:ln w="19050" algn="ctr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  <p:txBody>
          <a:bodyPr wrap="square" lIns="72000" tIns="36000" rIns="72000" bIns="36000" rtlCol="0" anchor="t" anchorCtr="0"/>
          <a:lstStyle/>
          <a:p>
            <a:pPr lvl="0" latinLnBrk="0">
              <a:lnSpc>
                <a:spcPts val="2100"/>
              </a:lnSpc>
              <a:spcBef>
                <a:spcPts val="600"/>
              </a:spcBef>
              <a:defRPr/>
            </a:pPr>
            <a:endParaRPr lang="en-US" altLang="ko-KR" sz="1400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latinLnBrk="0">
              <a:lnSpc>
                <a:spcPts val="2100"/>
              </a:lnSpc>
              <a:spcBef>
                <a:spcPts val="600"/>
              </a:spcBef>
              <a:defRPr/>
            </a:pPr>
            <a:endParaRPr lang="en-US" altLang="ko-KR" sz="1400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latinLnBrk="0">
              <a:lnSpc>
                <a:spcPts val="2100"/>
              </a:lnSpc>
              <a:spcBef>
                <a:spcPts val="600"/>
              </a:spcBef>
              <a:defRPr/>
            </a:pPr>
            <a:endParaRPr lang="en-US" altLang="ko-KR" sz="1400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latinLnBrk="0">
              <a:lnSpc>
                <a:spcPts val="2100"/>
              </a:lnSpc>
              <a:spcBef>
                <a:spcPts val="600"/>
              </a:spcBef>
              <a:defRPr/>
            </a:pPr>
            <a:endParaRPr lang="en-US" altLang="ko-KR" sz="1400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latinLnBrk="0">
              <a:lnSpc>
                <a:spcPts val="2100"/>
              </a:lnSpc>
              <a:spcBef>
                <a:spcPts val="600"/>
              </a:spcBef>
              <a:defRPr/>
            </a:pPr>
            <a:endParaRPr lang="en-US" altLang="ko-KR" sz="1400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latinLnBrk="0">
              <a:lnSpc>
                <a:spcPts val="2100"/>
              </a:lnSpc>
              <a:spcBef>
                <a:spcPts val="600"/>
              </a:spcBef>
              <a:defRPr/>
            </a:pPr>
            <a:endParaRPr lang="en-US" altLang="ko-KR" sz="1400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latinLnBrk="0">
              <a:lnSpc>
                <a:spcPts val="2100"/>
              </a:lnSpc>
              <a:spcBef>
                <a:spcPts val="600"/>
              </a:spcBef>
              <a:defRPr/>
            </a:pPr>
            <a:endParaRPr lang="en-US" altLang="ko-KR" sz="1400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latinLnBrk="0">
              <a:lnSpc>
                <a:spcPts val="2100"/>
              </a:lnSpc>
              <a:spcBef>
                <a:spcPts val="600"/>
              </a:spcBef>
              <a:defRPr/>
            </a:pPr>
            <a:endParaRPr lang="en-US" altLang="ko-KR" sz="1400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latinLnBrk="0">
              <a:lnSpc>
                <a:spcPts val="2100"/>
              </a:lnSpc>
              <a:spcBef>
                <a:spcPts val="600"/>
              </a:spcBef>
              <a:defRPr/>
            </a:pPr>
            <a:r>
              <a:rPr lang="en-US" altLang="ko-KR" sz="1300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en-US" altLang="ko-KR" sz="1300" b="1" i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Pt</a:t>
            </a:r>
            <a:r>
              <a:rPr lang="en-US" altLang="ko-KR" sz="13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3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13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Modulating factor </a:t>
            </a:r>
            <a:r>
              <a:rPr lang="ko-KR" altLang="en-US" sz="13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와의 관계</a:t>
            </a:r>
            <a:endParaRPr lang="en-US" altLang="ko-KR" sz="1300" b="1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latinLnBrk="0">
              <a:spcBef>
                <a:spcPts val="600"/>
              </a:spcBef>
              <a:defRPr/>
            </a:pPr>
            <a:r>
              <a:rPr lang="en-US" altLang="ko-KR" sz="1300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r>
              <a:rPr lang="en-US" altLang="ko-KR" sz="1300" dirty="0">
                <a:ea typeface="나눔바른고딕" panose="020B0603020101020101"/>
              </a:rPr>
              <a:t>example</a:t>
            </a:r>
            <a:r>
              <a:rPr lang="ko-KR" altLang="en-US" sz="1300" dirty="0">
                <a:ea typeface="나눔바른고딕" panose="020B0603020101020101"/>
              </a:rPr>
              <a:t>이 잘못 분류되고</a:t>
            </a:r>
            <a:r>
              <a:rPr lang="en-US" altLang="ko-KR" sz="1300" dirty="0">
                <a:ea typeface="나눔바른고딕" panose="020B0603020101020101"/>
              </a:rPr>
              <a:t>, </a:t>
            </a:r>
            <a:r>
              <a:rPr lang="en-US" altLang="ko-KR" sz="1300" i="1" dirty="0">
                <a:ea typeface="나눔바른고딕" panose="020B0603020101020101"/>
              </a:rPr>
              <a:t>Pt</a:t>
            </a:r>
            <a:r>
              <a:rPr lang="en-US" altLang="ko-KR" sz="1300" dirty="0">
                <a:ea typeface="나눔바른고딕" panose="020B0603020101020101"/>
              </a:rPr>
              <a:t> </a:t>
            </a:r>
            <a:r>
              <a:rPr lang="ko-KR" altLang="en-US" sz="1300" dirty="0">
                <a:ea typeface="나눔바른고딕" panose="020B0603020101020101"/>
              </a:rPr>
              <a:t>가 작으면</a:t>
            </a:r>
            <a:r>
              <a:rPr lang="en-US" altLang="ko-KR" sz="1300" dirty="0">
                <a:ea typeface="나눔바른고딕" panose="020B0603020101020101"/>
              </a:rPr>
              <a:t>, modulating factor</a:t>
            </a:r>
            <a:r>
              <a:rPr lang="ko-KR" altLang="en-US" sz="1300" dirty="0">
                <a:ea typeface="나눔바른고딕" panose="020B0603020101020101"/>
              </a:rPr>
              <a:t>는 </a:t>
            </a:r>
            <a:r>
              <a:rPr lang="en-US" altLang="ko-KR" sz="1300" dirty="0">
                <a:ea typeface="나눔바른고딕" panose="020B0603020101020101"/>
              </a:rPr>
              <a:t>1</a:t>
            </a:r>
            <a:r>
              <a:rPr lang="ko-KR" altLang="en-US" sz="1300" dirty="0">
                <a:ea typeface="나눔바른고딕" panose="020B0603020101020101"/>
              </a:rPr>
              <a:t>과 가까워지며</a:t>
            </a:r>
            <a:r>
              <a:rPr lang="en-US" altLang="ko-KR" sz="1300" dirty="0">
                <a:ea typeface="나눔바른고딕" panose="020B0603020101020101"/>
              </a:rPr>
              <a:t>, loss</a:t>
            </a:r>
            <a:r>
              <a:rPr lang="ko-KR" altLang="en-US" sz="1300" dirty="0">
                <a:ea typeface="나눔바른고딕" panose="020B0603020101020101"/>
              </a:rPr>
              <a:t>는 영향을 받지 않습니다</a:t>
            </a:r>
            <a:r>
              <a:rPr lang="en-US" altLang="ko-KR" sz="1300" dirty="0">
                <a:ea typeface="나눔바른고딕" panose="020B0603020101020101"/>
              </a:rPr>
              <a:t>.</a:t>
            </a:r>
          </a:p>
          <a:p>
            <a:pPr lvl="0" latinLnBrk="0">
              <a:spcBef>
                <a:spcPts val="600"/>
              </a:spcBef>
              <a:defRPr/>
            </a:pPr>
            <a:r>
              <a:rPr lang="en-US" altLang="ko-KR" sz="1300" dirty="0">
                <a:ea typeface="나눔바른고딕" panose="020B0603020101020101"/>
              </a:rPr>
              <a:t>   </a:t>
            </a:r>
            <a:r>
              <a:rPr lang="ko-KR" altLang="en-US" sz="1300" dirty="0">
                <a:ea typeface="나눔바른고딕" panose="020B0603020101020101"/>
              </a:rPr>
              <a:t>반대로 </a:t>
            </a:r>
            <a:r>
              <a:rPr lang="en-US" altLang="ko-KR" sz="1300" i="1" dirty="0">
                <a:ea typeface="나눔바른고딕" panose="020B0603020101020101"/>
              </a:rPr>
              <a:t>Pt</a:t>
            </a:r>
            <a:r>
              <a:rPr lang="en-US" altLang="ko-KR" sz="1300" dirty="0">
                <a:ea typeface="나눔바른고딕" panose="020B0603020101020101"/>
              </a:rPr>
              <a:t> </a:t>
            </a:r>
            <a:r>
              <a:rPr lang="ko-KR" altLang="en-US" sz="1300" dirty="0">
                <a:ea typeface="나눔바른고딕" panose="020B0603020101020101"/>
              </a:rPr>
              <a:t>값이 크면 </a:t>
            </a:r>
            <a:r>
              <a:rPr lang="en-US" altLang="ko-KR" sz="1300" dirty="0">
                <a:ea typeface="나눔바른고딕" panose="020B0603020101020101"/>
              </a:rPr>
              <a:t>modulating factor</a:t>
            </a:r>
            <a:r>
              <a:rPr lang="ko-KR" altLang="en-US" sz="1300" dirty="0">
                <a:ea typeface="나눔바른고딕" panose="020B0603020101020101"/>
              </a:rPr>
              <a:t>는 </a:t>
            </a:r>
            <a:r>
              <a:rPr lang="en-US" altLang="ko-KR" sz="1300" dirty="0">
                <a:ea typeface="나눔바른고딕" panose="020B0603020101020101"/>
              </a:rPr>
              <a:t>0</a:t>
            </a:r>
            <a:r>
              <a:rPr lang="ko-KR" altLang="en-US" sz="1300" dirty="0">
                <a:ea typeface="나눔바른고딕" panose="020B0603020101020101"/>
              </a:rPr>
              <a:t>에 가까워지고</a:t>
            </a:r>
            <a:r>
              <a:rPr lang="en-US" altLang="ko-KR" sz="1300" dirty="0">
                <a:ea typeface="나눔바른고딕" panose="020B0603020101020101"/>
              </a:rPr>
              <a:t>, </a:t>
            </a:r>
            <a:r>
              <a:rPr lang="ko-KR" altLang="en-US" sz="1300" dirty="0">
                <a:ea typeface="나눔바른고딕" panose="020B0603020101020101"/>
              </a:rPr>
              <a:t>잘 분류된 </a:t>
            </a:r>
            <a:r>
              <a:rPr lang="en-US" altLang="ko-KR" sz="1300" dirty="0">
                <a:ea typeface="나눔바른고딕" panose="020B0603020101020101"/>
              </a:rPr>
              <a:t>example</a:t>
            </a:r>
            <a:r>
              <a:rPr lang="ko-KR" altLang="en-US" sz="1300" dirty="0">
                <a:ea typeface="나눔바른고딕" panose="020B0603020101020101"/>
              </a:rPr>
              <a:t>의 </a:t>
            </a:r>
            <a:r>
              <a:rPr lang="en-US" altLang="ko-KR" sz="1300" dirty="0">
                <a:ea typeface="나눔바른고딕" panose="020B0603020101020101"/>
              </a:rPr>
              <a:t>loss</a:t>
            </a:r>
            <a:r>
              <a:rPr lang="ko-KR" altLang="en-US" sz="1300" dirty="0">
                <a:ea typeface="나눔바른고딕" panose="020B0603020101020101"/>
              </a:rPr>
              <a:t>는 </a:t>
            </a:r>
            <a:r>
              <a:rPr lang="en-US" altLang="ko-KR" sz="1300" dirty="0">
                <a:ea typeface="나눔바른고딕" panose="020B0603020101020101"/>
              </a:rPr>
              <a:t>down-weight</a:t>
            </a:r>
            <a:r>
              <a:rPr lang="ko-KR" altLang="en-US" sz="1300" dirty="0">
                <a:ea typeface="나눔바른고딕" panose="020B0603020101020101"/>
              </a:rPr>
              <a:t>됩니다</a:t>
            </a:r>
            <a:r>
              <a:rPr lang="en-US" altLang="ko-KR" sz="1300" dirty="0">
                <a:ea typeface="나눔바른고딕" panose="020B0603020101020101"/>
              </a:rPr>
              <a:t>.</a:t>
            </a:r>
            <a:endParaRPr lang="en-US" altLang="ko-KR" sz="1300" kern="0" dirty="0">
              <a:latin typeface="나눔바른고딕" panose="020B0603020101020101" pitchFamily="50" charset="-127"/>
              <a:ea typeface="나눔바른고딕" panose="020B0603020101020101"/>
            </a:endParaRPr>
          </a:p>
          <a:p>
            <a:pPr lvl="0" latinLnBrk="0">
              <a:lnSpc>
                <a:spcPts val="2100"/>
              </a:lnSpc>
              <a:spcBef>
                <a:spcPts val="600"/>
              </a:spcBef>
              <a:defRPr/>
            </a:pPr>
            <a:r>
              <a:rPr lang="en-US" altLang="ko-KR" sz="1300" kern="0" dirty="0">
                <a:latin typeface="나눔바른고딕" panose="020B0603020101020101" pitchFamily="50" charset="-127"/>
                <a:ea typeface="나눔바른고딕" panose="020B0603020101020101"/>
              </a:rPr>
              <a:t>2) </a:t>
            </a:r>
            <a:r>
              <a:rPr lang="en-US" altLang="ko-KR" sz="1300" b="1" kern="0" dirty="0">
                <a:latin typeface="나눔바른고딕" panose="020B0603020101020101" pitchFamily="50" charset="-127"/>
                <a:ea typeface="나눔바른고딕" panose="020B0603020101020101"/>
              </a:rPr>
              <a:t>focusing parameter </a:t>
            </a:r>
            <a:r>
              <a:rPr lang="el-GR" altLang="ko-KR" sz="1300" b="1" kern="0" dirty="0">
                <a:latin typeface="나눔바른고딕" panose="020B0603020101020101" pitchFamily="50" charset="-127"/>
                <a:ea typeface="나눔바른고딕" panose="020B0603020101020101"/>
              </a:rPr>
              <a:t>γ</a:t>
            </a:r>
            <a:r>
              <a:rPr lang="en-US" altLang="ko-KR" sz="1300" b="1" kern="0" dirty="0">
                <a:latin typeface="나눔바른고딕" panose="020B0603020101020101" pitchFamily="50" charset="-127"/>
                <a:ea typeface="나눔바른고딕" panose="020B0603020101020101"/>
              </a:rPr>
              <a:t> </a:t>
            </a:r>
            <a:r>
              <a:rPr lang="ko-KR" altLang="en-US" sz="1300" b="1" kern="0" dirty="0">
                <a:latin typeface="나눔바른고딕" panose="020B0603020101020101" pitchFamily="50" charset="-127"/>
                <a:ea typeface="나눔바른고딕" panose="020B0603020101020101"/>
              </a:rPr>
              <a:t>의 역할</a:t>
            </a:r>
            <a:endParaRPr lang="en-US" altLang="ko-KR" sz="1300" b="1" kern="0" dirty="0">
              <a:latin typeface="나눔바른고딕" panose="020B0603020101020101" pitchFamily="50" charset="-127"/>
              <a:ea typeface="나눔바른고딕" panose="020B0603020101020101"/>
            </a:endParaRPr>
          </a:p>
          <a:p>
            <a:pPr lvl="0" latinLnBrk="0">
              <a:spcBef>
                <a:spcPts val="600"/>
              </a:spcBef>
              <a:defRPr/>
            </a:pPr>
            <a:r>
              <a:rPr lang="en-US" altLang="ko-KR" sz="1300" kern="0" dirty="0">
                <a:latin typeface="나눔바른고딕" panose="020B0603020101020101" pitchFamily="50" charset="-127"/>
                <a:ea typeface="나눔바른고딕" panose="020B0603020101020101"/>
              </a:rPr>
              <a:t>   </a:t>
            </a:r>
            <a:r>
              <a:rPr lang="en-US" altLang="ko-KR" sz="1300" dirty="0">
                <a:ea typeface="나눔바른고딕" panose="020B0603020101020101"/>
              </a:rPr>
              <a:t>focusing parameter </a:t>
            </a:r>
            <a:r>
              <a:rPr lang="el-GR" altLang="ko-KR" sz="1300" kern="0" dirty="0">
                <a:latin typeface="나눔바른고딕" panose="020B0603020101020101" pitchFamily="50" charset="-127"/>
                <a:ea typeface="나눔바른고딕" panose="020B0603020101020101"/>
              </a:rPr>
              <a:t>γ </a:t>
            </a:r>
            <a:r>
              <a:rPr lang="ko-KR" altLang="en-US" sz="1300" dirty="0">
                <a:ea typeface="나눔바른고딕" panose="020B0603020101020101"/>
              </a:rPr>
              <a:t>는 </a:t>
            </a:r>
            <a:r>
              <a:rPr lang="en-US" altLang="ko-KR" sz="1300" dirty="0">
                <a:ea typeface="나눔바른고딕" panose="020B0603020101020101"/>
              </a:rPr>
              <a:t>easy example</a:t>
            </a:r>
            <a:r>
              <a:rPr lang="ko-KR" altLang="en-US" sz="1300" dirty="0">
                <a:ea typeface="나눔바른고딕" panose="020B0603020101020101"/>
              </a:rPr>
              <a:t>을 </a:t>
            </a:r>
            <a:r>
              <a:rPr lang="en-US" altLang="ko-KR" sz="1300" dirty="0">
                <a:ea typeface="나눔바른고딕" panose="020B0603020101020101"/>
              </a:rPr>
              <a:t>down-weight</a:t>
            </a:r>
            <a:r>
              <a:rPr lang="ko-KR" altLang="en-US" sz="1300" dirty="0">
                <a:ea typeface="나눔바른고딕" panose="020B0603020101020101"/>
              </a:rPr>
              <a:t>하는 정도를 부드럽게 조정합니다</a:t>
            </a:r>
            <a:r>
              <a:rPr lang="en-US" altLang="ko-KR" sz="1300" dirty="0">
                <a:ea typeface="나눔바른고딕" panose="020B0603020101020101"/>
              </a:rPr>
              <a:t>.</a:t>
            </a:r>
          </a:p>
          <a:p>
            <a:pPr lvl="0" latinLnBrk="0">
              <a:spcBef>
                <a:spcPts val="600"/>
              </a:spcBef>
              <a:defRPr/>
            </a:pPr>
            <a:r>
              <a:rPr lang="en-US" altLang="ko-KR" sz="1300" dirty="0">
                <a:ea typeface="나눔바른고딕" panose="020B0603020101020101"/>
              </a:rPr>
              <a:t>   </a:t>
            </a:r>
            <a:r>
              <a:rPr lang="el-GR" altLang="ko-KR" sz="1300" kern="0" dirty="0">
                <a:latin typeface="나눔바른고딕" panose="020B0603020101020101" pitchFamily="50" charset="-127"/>
                <a:ea typeface="나눔바른고딕" panose="020B0603020101020101"/>
              </a:rPr>
              <a:t>γ</a:t>
            </a:r>
            <a:r>
              <a:rPr lang="en-US" altLang="ko-KR" sz="1300" kern="0" dirty="0">
                <a:latin typeface="나눔바른고딕" panose="020B0603020101020101" pitchFamily="50" charset="-127"/>
                <a:ea typeface="나눔바른고딕" panose="020B0603020101020101"/>
              </a:rPr>
              <a:t>=0</a:t>
            </a:r>
            <a:r>
              <a:rPr lang="en-US" altLang="ko-KR" sz="1300" dirty="0">
                <a:ea typeface="나눔바른고딕" panose="020B0603020101020101"/>
              </a:rPr>
              <a:t> </a:t>
            </a:r>
            <a:r>
              <a:rPr lang="ko-KR" altLang="en-US" sz="1300" dirty="0">
                <a:ea typeface="나눔바른고딕" panose="020B0603020101020101"/>
              </a:rPr>
              <a:t>인 경우</a:t>
            </a:r>
            <a:r>
              <a:rPr lang="en-US" altLang="ko-KR" sz="1300" dirty="0">
                <a:ea typeface="나눔바른고딕" panose="020B0603020101020101"/>
              </a:rPr>
              <a:t>, focal loss</a:t>
            </a:r>
            <a:r>
              <a:rPr lang="ko-KR" altLang="en-US" sz="1300" dirty="0">
                <a:ea typeface="나눔바른고딕" panose="020B0603020101020101"/>
              </a:rPr>
              <a:t>는 </a:t>
            </a:r>
            <a:r>
              <a:rPr lang="en-US" altLang="ko-KR" sz="1300" dirty="0">
                <a:ea typeface="나눔바른고딕" panose="020B0603020101020101"/>
              </a:rPr>
              <a:t>CE</a:t>
            </a:r>
            <a:r>
              <a:rPr lang="ko-KR" altLang="en-US" sz="1300" dirty="0">
                <a:ea typeface="나눔바른고딕" panose="020B0603020101020101"/>
              </a:rPr>
              <a:t>와 같으며</a:t>
            </a:r>
            <a:r>
              <a:rPr lang="en-US" altLang="ko-KR" sz="1300" dirty="0">
                <a:ea typeface="나눔바른고딕" panose="020B0603020101020101"/>
              </a:rPr>
              <a:t>, </a:t>
            </a:r>
            <a:r>
              <a:rPr lang="el-GR" altLang="ko-KR" sz="1300" kern="0" dirty="0">
                <a:latin typeface="나눔바른고딕" panose="020B0603020101020101" pitchFamily="50" charset="-127"/>
                <a:ea typeface="나눔바른고딕" panose="020B0603020101020101"/>
              </a:rPr>
              <a:t> γ </a:t>
            </a:r>
            <a:r>
              <a:rPr lang="ko-KR" altLang="en-US" sz="1300" dirty="0">
                <a:ea typeface="나눔바른고딕" panose="020B0603020101020101"/>
              </a:rPr>
              <a:t>가 상승할수록 </a:t>
            </a:r>
            <a:r>
              <a:rPr lang="en-US" altLang="ko-KR" sz="1300" dirty="0">
                <a:ea typeface="나눔바른고딕" panose="020B0603020101020101"/>
              </a:rPr>
              <a:t>modulating factor</a:t>
            </a:r>
            <a:r>
              <a:rPr lang="ko-KR" altLang="en-US" sz="1300" dirty="0">
                <a:ea typeface="나눔바른고딕" panose="020B0603020101020101"/>
              </a:rPr>
              <a:t>의 영향력이 커지게 됩니다</a:t>
            </a:r>
            <a:r>
              <a:rPr lang="en-US" altLang="ko-KR" sz="1300" dirty="0">
                <a:ea typeface="나눔바른고딕" panose="020B0603020101020101"/>
              </a:rPr>
              <a:t>.</a:t>
            </a:r>
            <a:endParaRPr lang="en-US" altLang="ko-KR" sz="1300" kern="0" dirty="0"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7674BC-CDF1-465C-A478-FB9658C08D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44" y="2556495"/>
            <a:ext cx="4130224" cy="252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4841733-BE26-4040-8504-905EE9E95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192" y="2556495"/>
            <a:ext cx="425102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240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A714-22B6-415B-B621-748EF96EC691}" type="slidenum">
              <a:rPr lang="en-US" altLang="ko-KR" smtClean="0"/>
              <a:pPr/>
              <a:t>14</a:t>
            </a:fld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306140" y="279947"/>
            <a:ext cx="9217024" cy="504502"/>
          </a:xfrm>
        </p:spPr>
        <p:txBody>
          <a:bodyPr>
            <a:normAutofit/>
          </a:bodyPr>
          <a:lstStyle/>
          <a:p>
            <a:r>
              <a:rPr lang="en-US" altLang="ko-KR" dirty="0"/>
              <a:t>05. FCOS ( Fully Convolutional One Stage Object Detection 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79661A-B512-47C0-A151-119CE60B2C1C}"/>
              </a:ext>
            </a:extLst>
          </p:cNvPr>
          <p:cNvSpPr txBox="1"/>
          <p:nvPr/>
        </p:nvSpPr>
        <p:spPr>
          <a:xfrm>
            <a:off x="156033" y="972000"/>
            <a:ext cx="10303235" cy="1706708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342900" indent="-342900" eaLnBrk="0" fontAlgn="base" hangingPunct="0">
              <a:lnSpc>
                <a:spcPts val="19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q"/>
              <a:defRPr kumimoji="1" sz="1600" b="1" kern="0">
                <a:ln w="3175">
                  <a:solidFill>
                    <a:sysClr val="windowText" lastClr="000000">
                      <a:alpha val="5000"/>
                    </a:sysClr>
                  </a:solidFill>
                </a:ln>
                <a:solidFill>
                  <a:sysClr val="windowText" lastClr="000000"/>
                </a:solidFill>
                <a:latin typeface="나눔고딕" panose="020D0804000000000000" pitchFamily="50" charset="-127"/>
                <a:ea typeface="나눔고딕" panose="020D0804000000000000" pitchFamily="50" charset="-127"/>
              </a:defRPr>
            </a:lvl1pPr>
            <a:lvl2pPr marL="742950" indent="-28575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/>
            </a:lvl2pPr>
            <a:lvl3pPr marL="1143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/>
            </a:lvl3pPr>
            <a:lvl4pPr marL="1600200" indent="-230188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/>
            </a:lvl4pPr>
            <a:lvl5pPr marL="20574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9pPr>
          </a:lstStyle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Overview</a:t>
            </a:r>
          </a:p>
          <a:p>
            <a:pPr marL="0" indent="0">
              <a:buNone/>
            </a:pP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- Anchor-based detector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발생하는 단점을 개선하기 위해 제안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- Anchor Box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 형태에 따라 모델의 성능에 영향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- Anchor Box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크기와 다른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ground-truth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검출하기 어려움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-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많은 수의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Anchor Box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negative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할당되므로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 imbalance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발생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- Anchor Box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ground-truth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와의 </a:t>
            </a:r>
            <a:r>
              <a:rPr lang="en-US" altLang="ko-KR" sz="13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iou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계산해야 하므로 계산과정 복잡</a:t>
            </a:r>
            <a:endParaRPr lang="en-US" altLang="ko-KR" sz="13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모서리가 둥근 직사각형 11">
            <a:extLst>
              <a:ext uri="{FF2B5EF4-FFF2-40B4-BE49-F238E27FC236}">
                <a16:creationId xmlns:a16="http://schemas.microsoft.com/office/drawing/2014/main" id="{238AB135-42F4-6210-A10B-D01A7395C6CD}"/>
              </a:ext>
            </a:extLst>
          </p:cNvPr>
          <p:cNvSpPr/>
          <p:nvPr/>
        </p:nvSpPr>
        <p:spPr>
          <a:xfrm>
            <a:off x="306140" y="2866259"/>
            <a:ext cx="10153128" cy="4262149"/>
          </a:xfrm>
          <a:prstGeom prst="roundRect">
            <a:avLst>
              <a:gd name="adj" fmla="val 2249"/>
            </a:avLst>
          </a:prstGeom>
          <a:solidFill>
            <a:srgbClr val="FFFFFF"/>
          </a:solidFill>
          <a:ln w="19050" algn="ctr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  <p:txBody>
          <a:bodyPr wrap="square" lIns="72000" tIns="36000" rIns="72000" bIns="36000" rtlCol="0" anchor="t" anchorCtr="0"/>
          <a:lstStyle/>
          <a:p>
            <a:pPr lvl="0" latinLnBrk="0">
              <a:lnSpc>
                <a:spcPts val="2100"/>
              </a:lnSpc>
              <a:spcBef>
                <a:spcPts val="600"/>
              </a:spcBef>
              <a:defRPr/>
            </a:pPr>
            <a:endParaRPr lang="en-US" altLang="ko-KR" sz="1400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D2BCBE-2619-498A-8A9B-C93008B5A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052" y="2993717"/>
            <a:ext cx="7030152" cy="40072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32CF694-9AFE-4483-BDCF-B9C45220BA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88" y="3915292"/>
            <a:ext cx="1752600" cy="216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56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A714-22B6-415B-B621-748EF96EC691}" type="slidenum">
              <a:rPr lang="en-US" altLang="ko-KR" smtClean="0"/>
              <a:pPr/>
              <a:t>15</a:t>
            </a:fld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306140" y="279947"/>
            <a:ext cx="8928992" cy="504502"/>
          </a:xfrm>
        </p:spPr>
        <p:txBody>
          <a:bodyPr/>
          <a:lstStyle/>
          <a:p>
            <a:r>
              <a:rPr lang="en-US" altLang="ko-KR" dirty="0"/>
              <a:t>05. FCOS ( Fully Convolutional One Stage Object Detection ) 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79661A-B512-47C0-A151-119CE60B2C1C}"/>
              </a:ext>
            </a:extLst>
          </p:cNvPr>
          <p:cNvSpPr txBox="1"/>
          <p:nvPr/>
        </p:nvSpPr>
        <p:spPr>
          <a:xfrm>
            <a:off x="156033" y="972000"/>
            <a:ext cx="10303235" cy="624321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342900" indent="-342900" eaLnBrk="0" fontAlgn="base" hangingPunct="0">
              <a:lnSpc>
                <a:spcPts val="19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q"/>
              <a:defRPr kumimoji="1" sz="1600" b="1" kern="0">
                <a:ln w="3175">
                  <a:solidFill>
                    <a:sysClr val="windowText" lastClr="000000">
                      <a:alpha val="5000"/>
                    </a:sysClr>
                  </a:solidFill>
                </a:ln>
                <a:solidFill>
                  <a:sysClr val="windowText" lastClr="000000"/>
                </a:solidFill>
                <a:latin typeface="나눔고딕" panose="020D0804000000000000" pitchFamily="50" charset="-127"/>
                <a:ea typeface="나눔고딕" panose="020D0804000000000000" pitchFamily="50" charset="-127"/>
              </a:defRPr>
            </a:lvl1pPr>
            <a:lvl2pPr marL="742950" indent="-28575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/>
            </a:lvl2pPr>
            <a:lvl3pPr marL="1143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/>
            </a:lvl3pPr>
            <a:lvl4pPr marL="1600200" indent="-230188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/>
            </a:lvl4pPr>
            <a:lvl5pPr marL="20574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9pPr>
          </a:lstStyle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1. Fully Convolutional One-Stage Object Detection</a:t>
            </a:r>
            <a:endParaRPr lang="en-US" altLang="ko-KR" sz="1300" b="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-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중심점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3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x,y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부터 예측한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Bounding Box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경계까지의 거리를 예측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- (</a:t>
            </a:r>
            <a:r>
              <a:rPr lang="en-US" altLang="ko-KR" sz="13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x,y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en-US" altLang="ko-KR" sz="13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gt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(ground-truth)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범위 안에 존재하고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동일하면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positive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로 간주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- (</a:t>
            </a:r>
            <a:r>
              <a:rPr lang="en-US" altLang="ko-KR" sz="13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x,y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여러 </a:t>
            </a:r>
            <a:r>
              <a:rPr lang="en-US" altLang="ko-KR" sz="13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gt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안에 존재한다면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ambiguous sample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간주하며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multi-level prediction with FPN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처리</a:t>
            </a:r>
            <a:endParaRPr lang="en-US" altLang="ko-KR" sz="13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endParaRPr lang="en-US" altLang="ko-KR" sz="13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2. Multi-Level Prediction with FPN for FCOS</a:t>
            </a:r>
            <a:endParaRPr lang="en-US" altLang="ko-KR" sz="1300" b="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- C3, C4, C5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1x1 convolution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통해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feature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얻고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P5-&gt;P4-&gt;P3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top-down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방향으로 연결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- P6, P7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P5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부터 시작하여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stride 2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차례로 적용하여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P5-&gt;P6-&gt;P7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순서로 생성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- P3=8,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P4=16,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P5=32,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P6=64,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P7=128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에 해당하는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stride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크기를 가지는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feature pyramid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형성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-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오른쪽 그림처럼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bounding box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overlap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된 경우 작은 박스는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P3,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큰 박스는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P6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검출</a:t>
            </a:r>
            <a:endParaRPr lang="en-US" altLang="ko-KR" sz="13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endParaRPr lang="en-US" altLang="ko-KR" sz="13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endParaRPr lang="en-US" altLang="ko-KR" sz="13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3. Center-ness</a:t>
            </a:r>
            <a:endParaRPr lang="en-US" altLang="ko-KR" sz="1300" b="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- low-quality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predicted bounding box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제거하기 위해 사용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- center-ness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는 중심점과의 거리를 정규화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-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중심점과 가까우면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가까운 값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중심점과 멀리 존재하면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가까운 값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- center-ness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 score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곱하여 중심점에서 멀리 떨어진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bounding box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 score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값이 낮기 때문에 </a:t>
            </a:r>
            <a:r>
              <a:rPr lang="en-US" altLang="ko-KR" sz="13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nms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제거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91AA1A-CF25-46E0-A077-1C45CCC65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002" y="2866786"/>
            <a:ext cx="2080260" cy="245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40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A714-22B6-415B-B621-748EF96EC691}" type="slidenum">
              <a:rPr lang="en-US" altLang="ko-KR" smtClean="0"/>
              <a:pPr/>
              <a:t>16</a:t>
            </a:fld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306140" y="279947"/>
            <a:ext cx="8928992" cy="504502"/>
          </a:xfrm>
        </p:spPr>
        <p:txBody>
          <a:bodyPr/>
          <a:lstStyle/>
          <a:p>
            <a:r>
              <a:rPr lang="en-US" altLang="ko-KR" dirty="0"/>
              <a:t>05. FCOS ( Fully Convolutional One Stage Object Detection ) 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79661A-B512-47C0-A151-119CE60B2C1C}"/>
              </a:ext>
            </a:extLst>
          </p:cNvPr>
          <p:cNvSpPr txBox="1"/>
          <p:nvPr/>
        </p:nvSpPr>
        <p:spPr>
          <a:xfrm>
            <a:off x="156033" y="972000"/>
            <a:ext cx="10303235" cy="172851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342900" indent="-342900" eaLnBrk="0" fontAlgn="base" hangingPunct="0">
              <a:lnSpc>
                <a:spcPts val="19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q"/>
              <a:defRPr kumimoji="1" sz="1600" b="1" kern="0">
                <a:ln w="3175">
                  <a:solidFill>
                    <a:sysClr val="windowText" lastClr="000000">
                      <a:alpha val="5000"/>
                    </a:sysClr>
                  </a:solidFill>
                </a:ln>
                <a:solidFill>
                  <a:sysClr val="windowText" lastClr="000000"/>
                </a:solidFill>
                <a:latin typeface="나눔고딕" panose="020D0804000000000000" pitchFamily="50" charset="-127"/>
                <a:ea typeface="나눔고딕" panose="020D0804000000000000" pitchFamily="50" charset="-127"/>
              </a:defRPr>
            </a:lvl1pPr>
            <a:lvl2pPr marL="742950" indent="-28575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/>
            </a:lvl2pPr>
            <a:lvl3pPr marL="1143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/>
            </a:lvl3pPr>
            <a:lvl4pPr marL="1600200" indent="-230188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/>
            </a:lvl4pPr>
            <a:lvl5pPr marL="20574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9pPr>
          </a:lstStyle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특징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- </a:t>
            </a:r>
            <a:r>
              <a:rPr lang="ko-KR" altLang="en-US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중심점에서 </a:t>
            </a: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Bounding</a:t>
            </a:r>
            <a:r>
              <a:rPr lang="ko-KR" altLang="en-US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Box </a:t>
            </a:r>
            <a:r>
              <a:rPr lang="ko-KR" altLang="en-US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경계까지의 거리 예측</a:t>
            </a: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4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- Multi-</a:t>
            </a:r>
            <a:r>
              <a:rPr lang="en-US" altLang="ko-KR" sz="14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lebel</a:t>
            </a: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prediction with FPN.</a:t>
            </a:r>
          </a:p>
          <a:p>
            <a:pPr marL="0" indent="0">
              <a:buNone/>
            </a:pP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- Center-ness</a:t>
            </a:r>
          </a:p>
          <a:p>
            <a:pPr marL="0" indent="0">
              <a:buNone/>
            </a:pP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- Anchor Box </a:t>
            </a:r>
            <a:r>
              <a:rPr lang="ko-KR" altLang="en-US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사용하지 않는 </a:t>
            </a: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1-Stage Detector</a:t>
            </a:r>
          </a:p>
        </p:txBody>
      </p:sp>
      <p:sp>
        <p:nvSpPr>
          <p:cNvPr id="5" name="모서리가 둥근 직사각형 11">
            <a:extLst>
              <a:ext uri="{FF2B5EF4-FFF2-40B4-BE49-F238E27FC236}">
                <a16:creationId xmlns:a16="http://schemas.microsoft.com/office/drawing/2014/main" id="{52A1B6E9-B22D-45A3-8210-ACA621FF5804}"/>
              </a:ext>
            </a:extLst>
          </p:cNvPr>
          <p:cNvSpPr/>
          <p:nvPr/>
        </p:nvSpPr>
        <p:spPr>
          <a:xfrm>
            <a:off x="306140" y="2556495"/>
            <a:ext cx="10153128" cy="4571913"/>
          </a:xfrm>
          <a:prstGeom prst="roundRect">
            <a:avLst>
              <a:gd name="adj" fmla="val 2249"/>
            </a:avLst>
          </a:prstGeom>
          <a:solidFill>
            <a:srgbClr val="FFFFFF"/>
          </a:solidFill>
          <a:ln w="19050" algn="ctr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  <p:txBody>
          <a:bodyPr wrap="square" lIns="72000" tIns="36000" rIns="72000" bIns="36000" rtlCol="0" anchor="t" anchorCtr="0"/>
          <a:lstStyle/>
          <a:p>
            <a:pPr marL="342900" lvl="0" indent="-342900" eaLnBrk="0" fontAlgn="base" hangingPunct="0">
              <a:lnSpc>
                <a:spcPts val="19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q"/>
              <a:defRPr/>
            </a:pPr>
            <a:r>
              <a:rPr kumimoji="1" lang="en-US" altLang="ko-KR" sz="1600" b="1" kern="0" dirty="0">
                <a:ln w="3175">
                  <a:solidFill>
                    <a:sysClr val="windowText" lastClr="000000">
                      <a:alpha val="5000"/>
                    </a:sysClr>
                  </a:solidFill>
                </a:ln>
                <a:solidFill>
                  <a:sysClr val="windowText" lastClr="000000"/>
                </a:solidFill>
                <a:ea typeface="나눔바른고딕" panose="020B0603020101020101" pitchFamily="50" charset="-127"/>
              </a:rPr>
              <a:t>Center-ness</a:t>
            </a:r>
          </a:p>
          <a:p>
            <a:pPr lvl="0" eaLnBrk="0" fontAlgn="base" hangingPunct="0">
              <a:lnSpc>
                <a:spcPts val="1900"/>
              </a:lnSpc>
              <a:spcBef>
                <a:spcPct val="20000"/>
              </a:spcBef>
              <a:spcAft>
                <a:spcPct val="0"/>
              </a:spcAft>
              <a:defRPr/>
            </a:pPr>
            <a:endParaRPr kumimoji="1" lang="en-US" altLang="ko-KR" sz="1300" kern="0" dirty="0">
              <a:ln w="3175">
                <a:solidFill>
                  <a:sysClr val="windowText" lastClr="000000">
                    <a:alpha val="5000"/>
                  </a:sysClr>
                </a:solidFill>
              </a:ln>
              <a:solidFill>
                <a:sysClr val="windowText" lastClr="000000"/>
              </a:solidFill>
              <a:ea typeface="나눔바른고딕" panose="020B0603020101020101"/>
            </a:endParaRPr>
          </a:p>
          <a:p>
            <a:pPr lvl="0" eaLnBrk="0" fontAlgn="base" hangingPunct="0">
              <a:lnSpc>
                <a:spcPts val="1900"/>
              </a:lnSpc>
              <a:spcBef>
                <a:spcPct val="20000"/>
              </a:spcBef>
              <a:spcAft>
                <a:spcPct val="0"/>
              </a:spcAft>
              <a:defRPr/>
            </a:pPr>
            <a:endParaRPr kumimoji="1" lang="en-US" altLang="ko-KR" sz="1300" kern="0" dirty="0">
              <a:ln w="3175">
                <a:solidFill>
                  <a:sysClr val="windowText" lastClr="000000">
                    <a:alpha val="5000"/>
                  </a:sysClr>
                </a:solidFill>
              </a:ln>
              <a:solidFill>
                <a:sysClr val="windowText" lastClr="000000"/>
              </a:solidFill>
              <a:ea typeface="나눔바른고딕" panose="020B0603020101020101"/>
            </a:endParaRPr>
          </a:p>
          <a:p>
            <a:pPr lvl="0" eaLnBrk="0" fontAlgn="base" hangingPunct="0">
              <a:lnSpc>
                <a:spcPts val="1900"/>
              </a:lnSpc>
              <a:spcBef>
                <a:spcPct val="20000"/>
              </a:spcBef>
              <a:spcAft>
                <a:spcPct val="0"/>
              </a:spcAft>
              <a:defRPr/>
            </a:pPr>
            <a:endParaRPr kumimoji="1" lang="en-US" altLang="ko-KR" sz="1300" kern="0" dirty="0">
              <a:ln w="3175">
                <a:solidFill>
                  <a:sysClr val="windowText" lastClr="000000">
                    <a:alpha val="5000"/>
                  </a:sysClr>
                </a:solidFill>
              </a:ln>
              <a:solidFill>
                <a:sysClr val="windowText" lastClr="000000"/>
              </a:solidFill>
              <a:ea typeface="나눔바른고딕" panose="020B0603020101020101"/>
            </a:endParaRPr>
          </a:p>
          <a:p>
            <a:pPr lvl="0" eaLnBrk="0" fontAlgn="base" hangingPunct="0">
              <a:lnSpc>
                <a:spcPts val="1900"/>
              </a:lnSpc>
              <a:spcBef>
                <a:spcPct val="20000"/>
              </a:spcBef>
              <a:spcAft>
                <a:spcPct val="0"/>
              </a:spcAft>
              <a:defRPr/>
            </a:pPr>
            <a:endParaRPr kumimoji="1" lang="en-US" altLang="ko-KR" sz="1300" kern="0" dirty="0">
              <a:ln w="3175">
                <a:solidFill>
                  <a:sysClr val="windowText" lastClr="000000">
                    <a:alpha val="5000"/>
                  </a:sysClr>
                </a:solidFill>
              </a:ln>
              <a:solidFill>
                <a:sysClr val="windowText" lastClr="000000"/>
              </a:solidFill>
              <a:ea typeface="나눔바른고딕" panose="020B0603020101020101"/>
            </a:endParaRPr>
          </a:p>
          <a:p>
            <a:pPr lvl="0" eaLnBrk="0" fontAlgn="base" hangingPunct="0">
              <a:lnSpc>
                <a:spcPts val="1900"/>
              </a:lnSpc>
              <a:spcBef>
                <a:spcPct val="20000"/>
              </a:spcBef>
              <a:spcAft>
                <a:spcPct val="0"/>
              </a:spcAft>
              <a:defRPr/>
            </a:pPr>
            <a:endParaRPr kumimoji="1" lang="en-US" altLang="ko-KR" sz="1300" kern="0" dirty="0">
              <a:ln w="3175">
                <a:solidFill>
                  <a:sysClr val="windowText" lastClr="000000">
                    <a:alpha val="5000"/>
                  </a:sysClr>
                </a:solidFill>
              </a:ln>
              <a:solidFill>
                <a:sysClr val="windowText" lastClr="000000"/>
              </a:solidFill>
              <a:ea typeface="나눔바른고딕" panose="020B0603020101020101"/>
            </a:endParaRPr>
          </a:p>
          <a:p>
            <a:pPr lvl="0" eaLnBrk="0" fontAlgn="base" hangingPunct="0">
              <a:lnSpc>
                <a:spcPts val="1900"/>
              </a:lnSpc>
              <a:spcBef>
                <a:spcPct val="20000"/>
              </a:spcBef>
              <a:spcAft>
                <a:spcPct val="0"/>
              </a:spcAft>
              <a:defRPr/>
            </a:pPr>
            <a:endParaRPr kumimoji="1" lang="en-US" altLang="ko-KR" sz="1300" kern="0" dirty="0">
              <a:ln w="3175">
                <a:solidFill>
                  <a:sysClr val="windowText" lastClr="000000">
                    <a:alpha val="5000"/>
                  </a:sysClr>
                </a:solidFill>
              </a:ln>
              <a:solidFill>
                <a:sysClr val="windowText" lastClr="000000"/>
              </a:solidFill>
              <a:ea typeface="나눔바른고딕" panose="020B0603020101020101"/>
            </a:endParaRPr>
          </a:p>
          <a:p>
            <a:pPr lvl="0" eaLnBrk="0" fontAlgn="base" hangingPunct="0">
              <a:lnSpc>
                <a:spcPts val="1900"/>
              </a:lnSpc>
              <a:spcBef>
                <a:spcPct val="20000"/>
              </a:spcBef>
              <a:spcAft>
                <a:spcPct val="0"/>
              </a:spcAft>
              <a:defRPr/>
            </a:pPr>
            <a:endParaRPr kumimoji="1" lang="en-US" altLang="ko-KR" sz="1300" kern="0" dirty="0">
              <a:ln w="3175">
                <a:solidFill>
                  <a:sysClr val="windowText" lastClr="000000">
                    <a:alpha val="5000"/>
                  </a:sysClr>
                </a:solidFill>
              </a:ln>
              <a:solidFill>
                <a:sysClr val="windowText" lastClr="000000"/>
              </a:solidFill>
              <a:ea typeface="나눔바른고딕" panose="020B0603020101020101"/>
            </a:endParaRPr>
          </a:p>
          <a:p>
            <a:pPr lvl="0" eaLnBrk="0" fontAlgn="base" hangingPunct="0">
              <a:lnSpc>
                <a:spcPts val="1900"/>
              </a:lnSpc>
              <a:spcBef>
                <a:spcPct val="20000"/>
              </a:spcBef>
              <a:spcAft>
                <a:spcPct val="0"/>
              </a:spcAft>
              <a:defRPr/>
            </a:pPr>
            <a:endParaRPr kumimoji="1" lang="en-US" altLang="ko-KR" sz="1300" kern="0" dirty="0">
              <a:ln w="3175">
                <a:solidFill>
                  <a:sysClr val="windowText" lastClr="000000">
                    <a:alpha val="5000"/>
                  </a:sysClr>
                </a:solidFill>
              </a:ln>
              <a:solidFill>
                <a:sysClr val="windowText" lastClr="000000"/>
              </a:solidFill>
              <a:ea typeface="나눔바른고딕" panose="020B0603020101020101"/>
            </a:endParaRPr>
          </a:p>
          <a:p>
            <a:pPr lvl="0" eaLnBrk="0" fontAlgn="base" hangingPunct="0">
              <a:lnSpc>
                <a:spcPts val="1900"/>
              </a:lnSpc>
              <a:spcBef>
                <a:spcPct val="20000"/>
              </a:spcBef>
              <a:spcAft>
                <a:spcPct val="0"/>
              </a:spcAft>
              <a:defRPr/>
            </a:pPr>
            <a:endParaRPr kumimoji="1" lang="en-US" altLang="ko-KR" sz="1300" kern="0" dirty="0">
              <a:ln w="3175">
                <a:solidFill>
                  <a:sysClr val="windowText" lastClr="000000">
                    <a:alpha val="5000"/>
                  </a:sysClr>
                </a:solidFill>
              </a:ln>
              <a:solidFill>
                <a:sysClr val="windowText" lastClr="000000"/>
              </a:solidFill>
              <a:ea typeface="나눔바른고딕" panose="020B0603020101020101"/>
            </a:endParaRPr>
          </a:p>
          <a:p>
            <a:pPr lvl="0" eaLnBrk="0" fontAlgn="base" hangingPunct="0">
              <a:lnSpc>
                <a:spcPts val="1900"/>
              </a:lnSpc>
              <a:spcBef>
                <a:spcPct val="20000"/>
              </a:spcBef>
              <a:spcAft>
                <a:spcPct val="0"/>
              </a:spcAft>
              <a:defRPr/>
            </a:pPr>
            <a:endParaRPr kumimoji="1" lang="en-US" altLang="ko-KR" sz="1300" kern="0" dirty="0">
              <a:ln w="3175">
                <a:solidFill>
                  <a:sysClr val="windowText" lastClr="000000">
                    <a:alpha val="5000"/>
                  </a:sysClr>
                </a:solidFill>
              </a:ln>
              <a:solidFill>
                <a:sysClr val="windowText" lastClr="000000"/>
              </a:solidFill>
              <a:ea typeface="나눔바른고딕" panose="020B0603020101020101"/>
            </a:endParaRPr>
          </a:p>
          <a:p>
            <a:pPr lvl="0" eaLnBrk="0" fontAlgn="base" hangingPunct="0">
              <a:lnSpc>
                <a:spcPts val="1900"/>
              </a:lnSpc>
              <a:spcBef>
                <a:spcPct val="20000"/>
              </a:spcBef>
              <a:spcAft>
                <a:spcPct val="0"/>
              </a:spcAft>
              <a:defRPr/>
            </a:pPr>
            <a:endParaRPr kumimoji="1" lang="en-US" altLang="ko-KR" sz="1300" kern="0" dirty="0">
              <a:ln w="3175">
                <a:solidFill>
                  <a:sysClr val="windowText" lastClr="000000">
                    <a:alpha val="5000"/>
                  </a:sysClr>
                </a:solidFill>
              </a:ln>
              <a:solidFill>
                <a:sysClr val="windowText" lastClr="000000"/>
              </a:solidFill>
              <a:ea typeface="나눔바른고딕" panose="020B0603020101020101"/>
            </a:endParaRPr>
          </a:p>
          <a:p>
            <a:pPr lvl="0" eaLnBrk="0" fontAlgn="base" hangingPunct="0">
              <a:lnSpc>
                <a:spcPts val="19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kumimoji="1" lang="en-US" altLang="ko-KR" sz="1300" kern="0" dirty="0">
                <a:ln w="3175">
                  <a:solidFill>
                    <a:sysClr val="windowText" lastClr="000000">
                      <a:alpha val="5000"/>
                    </a:sysClr>
                  </a:solidFill>
                </a:ln>
                <a:solidFill>
                  <a:sysClr val="windowText" lastClr="000000"/>
                </a:solidFill>
                <a:ea typeface="나눔바른고딕" panose="020B0603020101020101"/>
              </a:rPr>
              <a:t>                                                             center-ness </a:t>
            </a:r>
            <a:r>
              <a:rPr kumimoji="1" lang="ko-KR" altLang="en-US" sz="1300" kern="0" dirty="0">
                <a:ln w="3175">
                  <a:solidFill>
                    <a:sysClr val="windowText" lastClr="000000">
                      <a:alpha val="5000"/>
                    </a:sysClr>
                  </a:solidFill>
                </a:ln>
                <a:solidFill>
                  <a:sysClr val="windowText" lastClr="000000"/>
                </a:solidFill>
                <a:ea typeface="나눔바른고딕" panose="020B0603020101020101"/>
              </a:rPr>
              <a:t>는 </a:t>
            </a:r>
            <a:r>
              <a:rPr kumimoji="1" lang="en-US" altLang="ko-KR" sz="1300" kern="0" dirty="0">
                <a:ln w="3175">
                  <a:solidFill>
                    <a:sysClr val="windowText" lastClr="000000">
                      <a:alpha val="5000"/>
                    </a:sysClr>
                  </a:solidFill>
                </a:ln>
                <a:solidFill>
                  <a:sysClr val="windowText" lastClr="000000"/>
                </a:solidFill>
                <a:ea typeface="나눔바른고딕" panose="020B0603020101020101"/>
              </a:rPr>
              <a:t>class score </a:t>
            </a:r>
            <a:r>
              <a:rPr kumimoji="1" lang="ko-KR" altLang="en-US" sz="1300" kern="0" dirty="0">
                <a:ln w="3175">
                  <a:solidFill>
                    <a:sysClr val="windowText" lastClr="000000">
                      <a:alpha val="5000"/>
                    </a:sysClr>
                  </a:solidFill>
                </a:ln>
                <a:solidFill>
                  <a:sysClr val="windowText" lastClr="000000"/>
                </a:solidFill>
                <a:ea typeface="나눔바른고딕" panose="020B0603020101020101"/>
              </a:rPr>
              <a:t>와 곱하여 사용합니다</a:t>
            </a:r>
            <a:r>
              <a:rPr kumimoji="1" lang="en-US" altLang="ko-KR" sz="1300" kern="0" dirty="0">
                <a:ln w="3175">
                  <a:solidFill>
                    <a:sysClr val="windowText" lastClr="000000">
                      <a:alpha val="5000"/>
                    </a:sysClr>
                  </a:solidFill>
                </a:ln>
                <a:solidFill>
                  <a:sysClr val="windowText" lastClr="000000"/>
                </a:solidFill>
                <a:ea typeface="나눔바른고딕" panose="020B0603020101020101"/>
              </a:rPr>
              <a:t>. </a:t>
            </a:r>
            <a:r>
              <a:rPr kumimoji="1" lang="ko-KR" altLang="en-US" sz="1300" kern="0" dirty="0">
                <a:ln w="3175">
                  <a:solidFill>
                    <a:sysClr val="windowText" lastClr="000000">
                      <a:alpha val="5000"/>
                    </a:sysClr>
                  </a:solidFill>
                </a:ln>
                <a:solidFill>
                  <a:sysClr val="windowText" lastClr="000000"/>
                </a:solidFill>
                <a:ea typeface="나눔바른고딕" panose="020B0603020101020101"/>
              </a:rPr>
              <a:t>중심점과 멀리 떨어진 </a:t>
            </a:r>
            <a:r>
              <a:rPr kumimoji="1" lang="en-US" altLang="ko-KR" sz="1300" kern="0" dirty="0">
                <a:ln w="3175">
                  <a:solidFill>
                    <a:sysClr val="windowText" lastClr="000000">
                      <a:alpha val="5000"/>
                    </a:sysClr>
                  </a:solidFill>
                </a:ln>
                <a:solidFill>
                  <a:sysClr val="windowText" lastClr="000000"/>
                </a:solidFill>
                <a:ea typeface="나눔바른고딕" panose="020B0603020101020101"/>
              </a:rPr>
              <a:t>bounding</a:t>
            </a:r>
          </a:p>
          <a:p>
            <a:pPr lvl="0" eaLnBrk="0" fontAlgn="base" hangingPunct="0">
              <a:lnSpc>
                <a:spcPts val="19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kumimoji="1" lang="en-US" altLang="ko-KR" sz="1300" kern="0" dirty="0">
                <a:ln w="3175">
                  <a:solidFill>
                    <a:sysClr val="windowText" lastClr="000000">
                      <a:alpha val="5000"/>
                    </a:sysClr>
                  </a:solidFill>
                </a:ln>
                <a:solidFill>
                  <a:sysClr val="windowText" lastClr="000000"/>
                </a:solidFill>
                <a:ea typeface="나눔바른고딕" panose="020B0603020101020101"/>
              </a:rPr>
              <a:t>                                                             box </a:t>
            </a:r>
            <a:r>
              <a:rPr kumimoji="1" lang="ko-KR" altLang="en-US" sz="1300" kern="0" dirty="0">
                <a:ln w="3175">
                  <a:solidFill>
                    <a:sysClr val="windowText" lastClr="000000">
                      <a:alpha val="5000"/>
                    </a:sysClr>
                  </a:solidFill>
                </a:ln>
                <a:solidFill>
                  <a:sysClr val="windowText" lastClr="000000"/>
                </a:solidFill>
                <a:ea typeface="나눔바른고딕" panose="020B0603020101020101"/>
              </a:rPr>
              <a:t>는 </a:t>
            </a:r>
            <a:r>
              <a:rPr kumimoji="1" lang="en-US" altLang="ko-KR" sz="1300" kern="0" dirty="0">
                <a:ln w="3175">
                  <a:solidFill>
                    <a:sysClr val="windowText" lastClr="000000">
                      <a:alpha val="5000"/>
                    </a:sysClr>
                  </a:solidFill>
                </a:ln>
                <a:solidFill>
                  <a:sysClr val="windowText" lastClr="000000"/>
                </a:solidFill>
                <a:ea typeface="나눔바른고딕" panose="020B0603020101020101"/>
              </a:rPr>
              <a:t>class score </a:t>
            </a:r>
            <a:r>
              <a:rPr kumimoji="1" lang="ko-KR" altLang="en-US" sz="1300" kern="0" dirty="0">
                <a:ln w="3175">
                  <a:solidFill>
                    <a:sysClr val="windowText" lastClr="000000">
                      <a:alpha val="5000"/>
                    </a:sysClr>
                  </a:solidFill>
                </a:ln>
                <a:solidFill>
                  <a:sysClr val="windowText" lastClr="000000"/>
                </a:solidFill>
                <a:ea typeface="나눔바른고딕" panose="020B0603020101020101"/>
              </a:rPr>
              <a:t>값이 낮아지기 때문에 </a:t>
            </a:r>
            <a:r>
              <a:rPr kumimoji="1" lang="en-US" altLang="ko-KR" sz="1300" kern="0" dirty="0" err="1">
                <a:ln w="3175">
                  <a:solidFill>
                    <a:sysClr val="windowText" lastClr="000000">
                      <a:alpha val="5000"/>
                    </a:sysClr>
                  </a:solidFill>
                </a:ln>
                <a:solidFill>
                  <a:sysClr val="windowText" lastClr="000000"/>
                </a:solidFill>
                <a:ea typeface="나눔바른고딕" panose="020B0603020101020101"/>
              </a:rPr>
              <a:t>nms</a:t>
            </a:r>
            <a:r>
              <a:rPr kumimoji="1" lang="en-US" altLang="ko-KR" sz="1300" kern="0" dirty="0">
                <a:ln w="3175">
                  <a:solidFill>
                    <a:sysClr val="windowText" lastClr="000000">
                      <a:alpha val="5000"/>
                    </a:sysClr>
                  </a:solidFill>
                </a:ln>
                <a:solidFill>
                  <a:sysClr val="windowText" lastClr="000000"/>
                </a:solidFill>
                <a:ea typeface="나눔바른고딕" panose="020B0603020101020101"/>
              </a:rPr>
              <a:t> </a:t>
            </a:r>
            <a:r>
              <a:rPr kumimoji="1" lang="ko-KR" altLang="en-US" sz="1300" kern="0" dirty="0">
                <a:ln w="3175">
                  <a:solidFill>
                    <a:sysClr val="windowText" lastClr="000000">
                      <a:alpha val="5000"/>
                    </a:sysClr>
                  </a:solidFill>
                </a:ln>
                <a:solidFill>
                  <a:sysClr val="windowText" lastClr="000000"/>
                </a:solidFill>
                <a:ea typeface="나눔바른고딕" panose="020B0603020101020101"/>
              </a:rPr>
              <a:t>에서 걸러지게 됩니다</a:t>
            </a:r>
            <a:r>
              <a:rPr kumimoji="1" lang="en-US" altLang="ko-KR" sz="1300" kern="0" dirty="0">
                <a:ln w="3175">
                  <a:solidFill>
                    <a:sysClr val="windowText" lastClr="000000">
                      <a:alpha val="5000"/>
                    </a:sysClr>
                  </a:solidFill>
                </a:ln>
                <a:solidFill>
                  <a:sysClr val="windowText" lastClr="000000"/>
                </a:solidFill>
                <a:ea typeface="나눔바른고딕" panose="020B0603020101020101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84E677B-3C8F-4E86-B9E1-188E495D0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69" y="2990443"/>
            <a:ext cx="2415540" cy="33985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90A6BA9-BF04-46D0-83AE-01500F18DF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1" r="6259"/>
          <a:stretch/>
        </p:blipFill>
        <p:spPr>
          <a:xfrm>
            <a:off x="3618508" y="2888062"/>
            <a:ext cx="6605581" cy="304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69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A714-22B6-415B-B621-748EF96EC691}" type="slidenum">
              <a:rPr lang="en-US" altLang="ko-KR" smtClean="0"/>
              <a:pPr/>
              <a:t>17</a:t>
            </a:fld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306140" y="279947"/>
            <a:ext cx="8928992" cy="504502"/>
          </a:xfrm>
        </p:spPr>
        <p:txBody>
          <a:bodyPr/>
          <a:lstStyle/>
          <a:p>
            <a:r>
              <a:rPr lang="en-US" altLang="ko-KR" dirty="0"/>
              <a:t>06. Performance </a:t>
            </a:r>
            <a:endParaRPr lang="ko-KR" altLang="en-US" dirty="0"/>
          </a:p>
        </p:txBody>
      </p:sp>
      <p:sp>
        <p:nvSpPr>
          <p:cNvPr id="5" name="모서리가 둥근 직사각형 11">
            <a:extLst>
              <a:ext uri="{FF2B5EF4-FFF2-40B4-BE49-F238E27FC236}">
                <a16:creationId xmlns:a16="http://schemas.microsoft.com/office/drawing/2014/main" id="{52A1B6E9-B22D-45A3-8210-ACA621FF5804}"/>
              </a:ext>
            </a:extLst>
          </p:cNvPr>
          <p:cNvSpPr/>
          <p:nvPr/>
        </p:nvSpPr>
        <p:spPr>
          <a:xfrm>
            <a:off x="306140" y="972000"/>
            <a:ext cx="10153128" cy="6084081"/>
          </a:xfrm>
          <a:prstGeom prst="roundRect">
            <a:avLst>
              <a:gd name="adj" fmla="val 2249"/>
            </a:avLst>
          </a:prstGeom>
          <a:solidFill>
            <a:srgbClr val="FFFFFF"/>
          </a:solidFill>
          <a:ln w="19050" algn="ctr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  <p:txBody>
          <a:bodyPr wrap="square" lIns="72000" tIns="36000" rIns="72000" bIns="36000" rtlCol="0" anchor="t" anchorCtr="0"/>
          <a:lstStyle/>
          <a:p>
            <a:pPr lvl="0" latinLnBrk="0">
              <a:lnSpc>
                <a:spcPts val="2100"/>
              </a:lnSpc>
              <a:spcBef>
                <a:spcPts val="600"/>
              </a:spcBef>
              <a:defRPr/>
            </a:pPr>
            <a:endParaRPr lang="en-US" altLang="ko-KR" sz="1400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latinLnBrk="0">
              <a:lnSpc>
                <a:spcPts val="2100"/>
              </a:lnSpc>
              <a:spcBef>
                <a:spcPts val="600"/>
              </a:spcBef>
              <a:defRPr/>
            </a:pPr>
            <a:endParaRPr lang="en-US" altLang="ko-KR" sz="1400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latinLnBrk="0">
              <a:lnSpc>
                <a:spcPts val="2100"/>
              </a:lnSpc>
              <a:spcBef>
                <a:spcPts val="600"/>
              </a:spcBef>
              <a:defRPr/>
            </a:pPr>
            <a:endParaRPr lang="en-US" altLang="ko-KR" sz="1400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latinLnBrk="0">
              <a:lnSpc>
                <a:spcPts val="2100"/>
              </a:lnSpc>
              <a:spcBef>
                <a:spcPts val="600"/>
              </a:spcBef>
              <a:defRPr/>
            </a:pPr>
            <a:endParaRPr lang="en-US" altLang="ko-KR" sz="1400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latinLnBrk="0">
              <a:lnSpc>
                <a:spcPts val="2100"/>
              </a:lnSpc>
              <a:spcBef>
                <a:spcPts val="600"/>
              </a:spcBef>
              <a:defRPr/>
            </a:pPr>
            <a:endParaRPr lang="en-US" altLang="ko-KR" sz="1400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latinLnBrk="0">
              <a:lnSpc>
                <a:spcPts val="2100"/>
              </a:lnSpc>
              <a:spcBef>
                <a:spcPts val="600"/>
              </a:spcBef>
              <a:defRPr/>
            </a:pPr>
            <a:endParaRPr lang="en-US" altLang="ko-KR" sz="1400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latinLnBrk="0">
              <a:lnSpc>
                <a:spcPts val="2100"/>
              </a:lnSpc>
              <a:spcBef>
                <a:spcPts val="600"/>
              </a:spcBef>
              <a:defRPr/>
            </a:pPr>
            <a:endParaRPr lang="en-US" altLang="ko-KR" sz="1400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latinLnBrk="0">
              <a:lnSpc>
                <a:spcPts val="2100"/>
              </a:lnSpc>
              <a:spcBef>
                <a:spcPts val="600"/>
              </a:spcBef>
              <a:defRPr/>
            </a:pPr>
            <a:endParaRPr lang="en-US" altLang="ko-KR" sz="1400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latinLnBrk="0">
              <a:lnSpc>
                <a:spcPts val="2100"/>
              </a:lnSpc>
              <a:spcBef>
                <a:spcPts val="600"/>
              </a:spcBef>
              <a:defRPr/>
            </a:pPr>
            <a:endParaRPr lang="en-US" altLang="ko-KR" sz="1300" kern="0" dirty="0">
              <a:latin typeface="나눔바른고딕" panose="020B0603020101020101" pitchFamily="50" charset="-127"/>
              <a:ea typeface="나눔바른고딕" panose="020B0603020101020101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81815F-9EB1-425D-9B66-5BF1EE51D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56" y="1476375"/>
            <a:ext cx="9625070" cy="439248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A399FC4-168B-46C5-BCDA-921B8ED00983}"/>
              </a:ext>
            </a:extLst>
          </p:cNvPr>
          <p:cNvSpPr/>
          <p:nvPr/>
        </p:nvSpPr>
        <p:spPr>
          <a:xfrm>
            <a:off x="594172" y="3295235"/>
            <a:ext cx="9289032" cy="25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666D5C-1D8E-4D3F-9444-BF41BF56A505}"/>
              </a:ext>
            </a:extLst>
          </p:cNvPr>
          <p:cNvSpPr/>
          <p:nvPr/>
        </p:nvSpPr>
        <p:spPr>
          <a:xfrm>
            <a:off x="594172" y="3808785"/>
            <a:ext cx="9289032" cy="25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5E81E43-259F-48B9-9EF4-F6AE2B3EF9E3}"/>
              </a:ext>
            </a:extLst>
          </p:cNvPr>
          <p:cNvSpPr/>
          <p:nvPr/>
        </p:nvSpPr>
        <p:spPr>
          <a:xfrm>
            <a:off x="594172" y="4565160"/>
            <a:ext cx="9289032" cy="25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850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A714-22B6-415B-B621-748EF96EC691}" type="slidenum">
              <a:rPr lang="en-US" altLang="ko-KR" smtClean="0"/>
              <a:pPr/>
              <a:t>18</a:t>
            </a:fld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306140" y="279947"/>
            <a:ext cx="10009112" cy="504502"/>
          </a:xfrm>
        </p:spPr>
        <p:txBody>
          <a:bodyPr>
            <a:normAutofit/>
          </a:bodyPr>
          <a:lstStyle/>
          <a:p>
            <a:r>
              <a:rPr lang="en-US" altLang="ko-KR" dirty="0"/>
              <a:t>07. </a:t>
            </a:r>
            <a:r>
              <a:rPr lang="ko-KR" altLang="en-US" dirty="0"/>
              <a:t>인식 결과 비교</a:t>
            </a:r>
            <a:r>
              <a:rPr lang="en-US" altLang="ko-KR" dirty="0"/>
              <a:t> </a:t>
            </a:r>
            <a:r>
              <a:rPr lang="en-US" altLang="ko-KR" sz="1800" dirty="0"/>
              <a:t>(</a:t>
            </a:r>
            <a:r>
              <a:rPr lang="en-US" altLang="ko-KR" sz="1800" dirty="0" err="1"/>
              <a:t>FasterRCNN+InceptionResNet</a:t>
            </a:r>
            <a:r>
              <a:rPr lang="en-US" altLang="ko-KR" sz="1800" dirty="0"/>
              <a:t> V2 vs</a:t>
            </a:r>
            <a:r>
              <a:rPr lang="ko-KR" altLang="en-US" sz="1800" dirty="0"/>
              <a:t> </a:t>
            </a:r>
            <a:r>
              <a:rPr lang="en-US" altLang="ko-KR" sz="1800" dirty="0" err="1"/>
              <a:t>ssd</a:t>
            </a:r>
            <a:r>
              <a:rPr lang="en-US" altLang="ko-KR" sz="1800" dirty="0"/>
              <a:t> + </a:t>
            </a:r>
            <a:r>
              <a:rPr lang="en-US" altLang="ko-KR" sz="1800" dirty="0" err="1"/>
              <a:t>mobilenet</a:t>
            </a:r>
            <a:r>
              <a:rPr lang="en-US" altLang="ko-KR" sz="1800" dirty="0"/>
              <a:t> V2)</a:t>
            </a:r>
            <a:endParaRPr lang="ko-KR" altLang="en-US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0A9CA0-6F18-44F4-A0B0-DFFFC44F2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62" y="1166266"/>
            <a:ext cx="9515475" cy="61150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FB638EF-ABDF-4418-BCBD-308006075DC5}"/>
              </a:ext>
            </a:extLst>
          </p:cNvPr>
          <p:cNvSpPr/>
          <p:nvPr/>
        </p:nvSpPr>
        <p:spPr>
          <a:xfrm>
            <a:off x="588962" y="5940871"/>
            <a:ext cx="9438258" cy="25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99A03CE-180F-4DF6-B593-28F7F0736EA3}"/>
              </a:ext>
            </a:extLst>
          </p:cNvPr>
          <p:cNvSpPr/>
          <p:nvPr/>
        </p:nvSpPr>
        <p:spPr>
          <a:xfrm>
            <a:off x="590824" y="6186641"/>
            <a:ext cx="9436395" cy="2520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662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A714-22B6-415B-B621-748EF96EC691}" type="slidenum">
              <a:rPr lang="en-US" altLang="ko-KR" smtClean="0"/>
              <a:pPr/>
              <a:t>19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72A214-782E-4DEB-B5AC-376420617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80" y="1188343"/>
            <a:ext cx="9096375" cy="2295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E976B8-9442-4337-8553-2C725D5FEEE7}"/>
              </a:ext>
            </a:extLst>
          </p:cNvPr>
          <p:cNvSpPr txBox="1"/>
          <p:nvPr/>
        </p:nvSpPr>
        <p:spPr>
          <a:xfrm>
            <a:off x="594172" y="3735638"/>
            <a:ext cx="10303235" cy="302465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342900" indent="-342900" eaLnBrk="0" fontAlgn="base" hangingPunct="0">
              <a:lnSpc>
                <a:spcPts val="19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q"/>
              <a:defRPr kumimoji="1" sz="1600" b="1" kern="0">
                <a:ln w="3175">
                  <a:solidFill>
                    <a:sysClr val="windowText" lastClr="000000">
                      <a:alpha val="5000"/>
                    </a:sysClr>
                  </a:solidFill>
                </a:ln>
                <a:solidFill>
                  <a:sysClr val="windowText" lastClr="000000"/>
                </a:solidFill>
                <a:latin typeface="나눔고딕" panose="020D0804000000000000" pitchFamily="50" charset="-127"/>
                <a:ea typeface="나눔고딕" panose="020D0804000000000000" pitchFamily="50" charset="-127"/>
              </a:defRPr>
            </a:lvl1pPr>
            <a:lvl2pPr marL="742950" indent="-28575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/>
            </a:lvl2pPr>
            <a:lvl3pPr marL="1143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/>
            </a:lvl3pPr>
            <a:lvl4pPr marL="1600200" indent="-230188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/>
            </a:lvl4pPr>
            <a:lvl5pPr marL="20574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9pPr>
          </a:lstStyle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 모듈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en-US" altLang="ko-KR" dirty="0" err="1"/>
              <a:t>FasterRCNN+InceptionResNet</a:t>
            </a:r>
            <a:r>
              <a:rPr lang="en-US" altLang="ko-KR" dirty="0"/>
              <a:t> V2</a:t>
            </a:r>
            <a:r>
              <a:rPr lang="en-US" altLang="ko-KR" b="0" dirty="0"/>
              <a:t>:</a:t>
            </a:r>
            <a:endParaRPr lang="en-US" altLang="ko-KR" sz="1300" b="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-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4"/>
              </a:rPr>
              <a:t>https://tfhub.dev/google/faster_rcnn/openimages_v4/inception_resnet_v2/1</a:t>
            </a:r>
            <a:endParaRPr lang="en-US" altLang="ko-KR" sz="13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2. </a:t>
            </a:r>
            <a:r>
              <a:rPr lang="en-US" altLang="ko-KR" dirty="0" err="1"/>
              <a:t>ssd</a:t>
            </a:r>
            <a:r>
              <a:rPr lang="en-US" altLang="ko-KR" dirty="0"/>
              <a:t> + </a:t>
            </a:r>
            <a:r>
              <a:rPr lang="en-US" altLang="ko-KR" dirty="0" err="1"/>
              <a:t>mobilenet</a:t>
            </a:r>
            <a:r>
              <a:rPr lang="en-US" altLang="ko-KR" dirty="0"/>
              <a:t> V2</a:t>
            </a:r>
            <a:endParaRPr lang="en-US" altLang="ko-KR" sz="13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-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5"/>
              </a:rPr>
              <a:t>https://tfhub.dev/google/openimages_v4/ssd/mobilenet_v2/1</a:t>
            </a:r>
            <a:endParaRPr lang="en-US" altLang="ko-KR" sz="13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</a:t>
            </a:r>
            <a:r>
              <a:rPr lang="en-US" altLang="ko-KR" dirty="0">
                <a:latin typeface="나눔바른고딕" panose="020B0603020101020101" pitchFamily="50" charset="-127"/>
                <a:ea typeface="나눔고딕" panose="020D0804000000000000"/>
              </a:rPr>
              <a:t>3. </a:t>
            </a:r>
            <a:r>
              <a:rPr lang="ko-KR" altLang="en-US" dirty="0">
                <a:latin typeface="나눔바른고딕" panose="020B0603020101020101" pitchFamily="50" charset="-127"/>
                <a:ea typeface="나눔고딕" panose="020D0804000000000000"/>
              </a:rPr>
              <a:t>테스트 환경</a:t>
            </a:r>
            <a:endParaRPr lang="en-US" altLang="ko-KR" dirty="0">
              <a:latin typeface="나눔바른고딕" panose="020B0603020101020101" pitchFamily="50" charset="-127"/>
              <a:ea typeface="나눔고딕" panose="020D0804000000000000"/>
            </a:endParaRPr>
          </a:p>
          <a:p>
            <a:pPr marL="0" indent="0">
              <a:buNone/>
            </a:pP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-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OS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Windows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</a:p>
          <a:p>
            <a:pPr marL="0" indent="0">
              <a:buNone/>
            </a:pP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-  GPU : GeForce RTX 2060</a:t>
            </a:r>
          </a:p>
          <a:p>
            <a:pPr marL="0" indent="0">
              <a:buNone/>
            </a:pP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-  CPU : </a:t>
            </a:r>
            <a:r>
              <a:rPr lang="pt-BR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Intel(R) Core(TM) i7-10750H CPU @ 2.60GHz   2.59 GHz</a:t>
            </a:r>
          </a:p>
          <a:p>
            <a:pPr marL="0" indent="0">
              <a:buNone/>
            </a:pPr>
            <a:r>
              <a:rPr lang="pt-BR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-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RAM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16.0GB</a:t>
            </a:r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E3360707-EA58-445F-9690-2032E59059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6140" y="279947"/>
            <a:ext cx="10009112" cy="504502"/>
          </a:xfrm>
        </p:spPr>
        <p:txBody>
          <a:bodyPr>
            <a:normAutofit/>
          </a:bodyPr>
          <a:lstStyle/>
          <a:p>
            <a:r>
              <a:rPr lang="en-US" altLang="ko-KR" dirty="0"/>
              <a:t>07. </a:t>
            </a:r>
            <a:r>
              <a:rPr lang="ko-KR" altLang="en-US" dirty="0"/>
              <a:t>인식 결과 비교</a:t>
            </a:r>
            <a:r>
              <a:rPr lang="en-US" altLang="ko-KR" dirty="0"/>
              <a:t> </a:t>
            </a:r>
            <a:r>
              <a:rPr lang="en-US" altLang="ko-KR" sz="1800" dirty="0"/>
              <a:t>(</a:t>
            </a:r>
            <a:r>
              <a:rPr lang="en-US" altLang="ko-KR" sz="1800" dirty="0" err="1"/>
              <a:t>FasterRCNN+InceptionResNet</a:t>
            </a:r>
            <a:r>
              <a:rPr lang="en-US" altLang="ko-KR" sz="1800" dirty="0"/>
              <a:t> V2 vs</a:t>
            </a:r>
            <a:r>
              <a:rPr lang="ko-KR" altLang="en-US" sz="1800" dirty="0"/>
              <a:t> </a:t>
            </a:r>
            <a:r>
              <a:rPr lang="en-US" altLang="ko-KR" sz="1800" dirty="0" err="1"/>
              <a:t>ssd</a:t>
            </a:r>
            <a:r>
              <a:rPr lang="en-US" altLang="ko-KR" sz="1800" dirty="0"/>
              <a:t> + </a:t>
            </a:r>
            <a:r>
              <a:rPr lang="en-US" altLang="ko-KR" sz="1800" dirty="0" err="1"/>
              <a:t>mobilenet</a:t>
            </a:r>
            <a:r>
              <a:rPr lang="en-US" altLang="ko-KR" sz="1800" dirty="0"/>
              <a:t> V2)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528358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754412" y="1908423"/>
            <a:ext cx="5184576" cy="247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-</a:t>
            </a:r>
            <a:r>
              <a:rPr lang="en-US" altLang="ko-KR" sz="2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2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목 차 </a:t>
            </a:r>
            <a:r>
              <a:rPr lang="en-US" altLang="ko-KR" sz="16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-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개요</a:t>
            </a:r>
            <a:endParaRPr lang="en-US" altLang="ko-KR" sz="18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1-Stage</a:t>
            </a:r>
            <a:r>
              <a:rPr lang="ko-KR" altLang="en-US" sz="1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1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Detector,</a:t>
            </a:r>
            <a:r>
              <a:rPr lang="ko-KR" altLang="en-US" sz="1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1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2-Stage</a:t>
            </a:r>
            <a:r>
              <a:rPr lang="ko-KR" altLang="en-US" sz="1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1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Detector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SSD, </a:t>
            </a:r>
            <a:r>
              <a:rPr lang="en-US" altLang="ko-KR" sz="1800"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RetinaNet</a:t>
            </a:r>
            <a:r>
              <a:rPr lang="en-US" altLang="ko-KR" sz="1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, FCOS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Performance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843033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692333" y="7578892"/>
            <a:ext cx="766935" cy="402567"/>
          </a:xfrm>
        </p:spPr>
        <p:txBody>
          <a:bodyPr/>
          <a:lstStyle/>
          <a:p>
            <a:fld id="{9DB1A714-22B6-415B-B621-748EF96EC691}" type="slidenum">
              <a:rPr lang="en-US" altLang="ko-KR" smtClean="0"/>
              <a:pPr/>
              <a:t>20</a:t>
            </a:fld>
            <a:endParaRPr 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5603369-7F91-45C8-A0A6-6A719B4F5F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16" t="5380" r="11911"/>
          <a:stretch/>
        </p:blipFill>
        <p:spPr>
          <a:xfrm>
            <a:off x="208225" y="1598798"/>
            <a:ext cx="5184576" cy="51125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7AE9240-F942-4A75-9876-9662860080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61" t="4226" r="9274"/>
          <a:stretch/>
        </p:blipFill>
        <p:spPr>
          <a:xfrm>
            <a:off x="5562724" y="1620391"/>
            <a:ext cx="4896544" cy="5112568"/>
          </a:xfrm>
          <a:prstGeom prst="rect">
            <a:avLst/>
          </a:prstGeom>
        </p:spPr>
      </p:pic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D5720906-AC6E-47E7-8FD3-D6E9736AA8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6140" y="279947"/>
            <a:ext cx="10009112" cy="504502"/>
          </a:xfrm>
        </p:spPr>
        <p:txBody>
          <a:bodyPr>
            <a:normAutofit/>
          </a:bodyPr>
          <a:lstStyle/>
          <a:p>
            <a:r>
              <a:rPr lang="en-US" altLang="ko-KR" dirty="0"/>
              <a:t>07. </a:t>
            </a:r>
            <a:r>
              <a:rPr lang="ko-KR" altLang="en-US" dirty="0"/>
              <a:t>인식 결과 비교</a:t>
            </a:r>
            <a:r>
              <a:rPr lang="en-US" altLang="ko-KR" dirty="0"/>
              <a:t> </a:t>
            </a:r>
            <a:r>
              <a:rPr lang="en-US" altLang="ko-KR" sz="1800" dirty="0"/>
              <a:t>(</a:t>
            </a:r>
            <a:r>
              <a:rPr lang="en-US" altLang="ko-KR" sz="1800" dirty="0" err="1"/>
              <a:t>FasterRCNN+InceptionResNet</a:t>
            </a:r>
            <a:r>
              <a:rPr lang="en-US" altLang="ko-KR" sz="1800" dirty="0"/>
              <a:t> V2 vs</a:t>
            </a:r>
            <a:r>
              <a:rPr lang="ko-KR" altLang="en-US" sz="1800" dirty="0"/>
              <a:t> </a:t>
            </a:r>
            <a:r>
              <a:rPr lang="en-US" altLang="ko-KR" sz="1800" dirty="0" err="1"/>
              <a:t>ssd</a:t>
            </a:r>
            <a:r>
              <a:rPr lang="en-US" altLang="ko-KR" sz="1800" dirty="0"/>
              <a:t> + </a:t>
            </a:r>
            <a:r>
              <a:rPr lang="en-US" altLang="ko-KR" sz="1800" dirty="0" err="1"/>
              <a:t>mobilenet</a:t>
            </a:r>
            <a:r>
              <a:rPr lang="en-US" altLang="ko-KR" sz="1800" dirty="0"/>
              <a:t> V2)</a:t>
            </a:r>
            <a:endParaRPr lang="ko-KR" altLang="en-US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3920DA-8B1A-4739-8AB7-8E0E6C46197E}"/>
              </a:ext>
            </a:extLst>
          </p:cNvPr>
          <p:cNvSpPr txBox="1"/>
          <p:nvPr/>
        </p:nvSpPr>
        <p:spPr>
          <a:xfrm>
            <a:off x="1370474" y="6937651"/>
            <a:ext cx="2860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인식 시간 </a:t>
            </a:r>
            <a:r>
              <a:rPr lang="en-US" altLang="ko-KR" sz="1400" dirty="0"/>
              <a:t>: 3.449643611907959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449CFC-43FA-4959-AFB6-C96B811C902E}"/>
              </a:ext>
            </a:extLst>
          </p:cNvPr>
          <p:cNvSpPr txBox="1"/>
          <p:nvPr/>
        </p:nvSpPr>
        <p:spPr>
          <a:xfrm>
            <a:off x="6531263" y="6937651"/>
            <a:ext cx="2959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인식 시간 </a:t>
            </a:r>
            <a:r>
              <a:rPr lang="en-US" altLang="ko-KR" sz="1400" dirty="0"/>
              <a:t>: 0.3375563621520996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090E31-057E-456B-8120-945E0181C4CB}"/>
              </a:ext>
            </a:extLst>
          </p:cNvPr>
          <p:cNvSpPr txBox="1"/>
          <p:nvPr/>
        </p:nvSpPr>
        <p:spPr>
          <a:xfrm>
            <a:off x="2124141" y="1164186"/>
            <a:ext cx="1352743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FasterRCNN</a:t>
            </a:r>
            <a:endParaRPr lang="en-US" altLang="ko-KR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885C1B-7D72-4F7E-92D8-8D3D5DA12D51}"/>
              </a:ext>
            </a:extLst>
          </p:cNvPr>
          <p:cNvSpPr txBox="1"/>
          <p:nvPr/>
        </p:nvSpPr>
        <p:spPr>
          <a:xfrm>
            <a:off x="7727103" y="1154796"/>
            <a:ext cx="567784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SSD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3223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692333" y="7578892"/>
            <a:ext cx="766935" cy="402567"/>
          </a:xfrm>
        </p:spPr>
        <p:txBody>
          <a:bodyPr/>
          <a:lstStyle/>
          <a:p>
            <a:fld id="{9DB1A714-22B6-415B-B621-748EF96EC691}" type="slidenum">
              <a:rPr lang="en-US" altLang="ko-KR" smtClean="0"/>
              <a:pPr/>
              <a:t>21</a:t>
            </a:fld>
            <a:endParaRPr lang="en-US" dirty="0"/>
          </a:p>
        </p:txBody>
      </p: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D5720906-AC6E-47E7-8FD3-D6E9736AA8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6140" y="279947"/>
            <a:ext cx="10009112" cy="504502"/>
          </a:xfrm>
        </p:spPr>
        <p:txBody>
          <a:bodyPr>
            <a:normAutofit/>
          </a:bodyPr>
          <a:lstStyle/>
          <a:p>
            <a:r>
              <a:rPr lang="en-US" altLang="ko-KR" dirty="0"/>
              <a:t>07. </a:t>
            </a:r>
            <a:r>
              <a:rPr lang="ko-KR" altLang="en-US" dirty="0"/>
              <a:t>인식 결과 비교</a:t>
            </a:r>
            <a:r>
              <a:rPr lang="en-US" altLang="ko-KR" dirty="0"/>
              <a:t> </a:t>
            </a:r>
            <a:r>
              <a:rPr lang="en-US" altLang="ko-KR" sz="1800" dirty="0"/>
              <a:t>(</a:t>
            </a:r>
            <a:r>
              <a:rPr lang="en-US" altLang="ko-KR" sz="1800" dirty="0" err="1"/>
              <a:t>FasterRCNN+InceptionResNet</a:t>
            </a:r>
            <a:r>
              <a:rPr lang="en-US" altLang="ko-KR" sz="1800" dirty="0"/>
              <a:t> V2 vs</a:t>
            </a:r>
            <a:r>
              <a:rPr lang="ko-KR" altLang="en-US" sz="1800" dirty="0"/>
              <a:t> </a:t>
            </a:r>
            <a:r>
              <a:rPr lang="en-US" altLang="ko-KR" sz="1800" dirty="0" err="1"/>
              <a:t>ssd</a:t>
            </a:r>
            <a:r>
              <a:rPr lang="en-US" altLang="ko-KR" sz="1800" dirty="0"/>
              <a:t> + </a:t>
            </a:r>
            <a:r>
              <a:rPr lang="en-US" altLang="ko-KR" sz="1800" dirty="0" err="1"/>
              <a:t>mobilenet</a:t>
            </a:r>
            <a:r>
              <a:rPr lang="en-US" altLang="ko-KR" sz="1800" dirty="0"/>
              <a:t> V2)</a:t>
            </a:r>
            <a:endParaRPr lang="ko-KR" altLang="en-US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3920DA-8B1A-4739-8AB7-8E0E6C46197E}"/>
              </a:ext>
            </a:extLst>
          </p:cNvPr>
          <p:cNvSpPr txBox="1"/>
          <p:nvPr/>
        </p:nvSpPr>
        <p:spPr>
          <a:xfrm>
            <a:off x="1370474" y="6937651"/>
            <a:ext cx="2860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인식 시간 </a:t>
            </a:r>
            <a:r>
              <a:rPr lang="en-US" altLang="ko-KR" sz="1400" dirty="0"/>
              <a:t>: 1.5846748352050781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449CFC-43FA-4959-AFB6-C96B811C902E}"/>
              </a:ext>
            </a:extLst>
          </p:cNvPr>
          <p:cNvSpPr txBox="1"/>
          <p:nvPr/>
        </p:nvSpPr>
        <p:spPr>
          <a:xfrm>
            <a:off x="6531263" y="6937651"/>
            <a:ext cx="2959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인식 시간 </a:t>
            </a:r>
            <a:r>
              <a:rPr lang="en-US" altLang="ko-KR" sz="1400" dirty="0"/>
              <a:t>: 0.32801294326782227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090E31-057E-456B-8120-945E0181C4CB}"/>
              </a:ext>
            </a:extLst>
          </p:cNvPr>
          <p:cNvSpPr txBox="1"/>
          <p:nvPr/>
        </p:nvSpPr>
        <p:spPr>
          <a:xfrm>
            <a:off x="2124141" y="1164186"/>
            <a:ext cx="1352743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FasterRCNN</a:t>
            </a:r>
            <a:endParaRPr lang="en-US" altLang="ko-KR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885C1B-7D72-4F7E-92D8-8D3D5DA12D51}"/>
              </a:ext>
            </a:extLst>
          </p:cNvPr>
          <p:cNvSpPr txBox="1"/>
          <p:nvPr/>
        </p:nvSpPr>
        <p:spPr>
          <a:xfrm>
            <a:off x="7727103" y="1154796"/>
            <a:ext cx="567784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SSD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5B4BA2-7948-4D52-9901-1BD79A8A2096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36653" y="1620391"/>
            <a:ext cx="4927718" cy="49611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5CC065-6746-408B-9847-28EA0522E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1550" y="1620390"/>
            <a:ext cx="4927718" cy="496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07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692333" y="7578892"/>
            <a:ext cx="766935" cy="402567"/>
          </a:xfrm>
        </p:spPr>
        <p:txBody>
          <a:bodyPr/>
          <a:lstStyle/>
          <a:p>
            <a:fld id="{9DB1A714-22B6-415B-B621-748EF96EC691}" type="slidenum">
              <a:rPr lang="en-US" altLang="ko-KR" smtClean="0"/>
              <a:pPr/>
              <a:t>22</a:t>
            </a:fld>
            <a:endParaRPr lang="en-US" dirty="0"/>
          </a:p>
        </p:txBody>
      </p: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D5720906-AC6E-47E7-8FD3-D6E9736AA8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6140" y="279947"/>
            <a:ext cx="10009112" cy="504502"/>
          </a:xfrm>
        </p:spPr>
        <p:txBody>
          <a:bodyPr>
            <a:normAutofit/>
          </a:bodyPr>
          <a:lstStyle/>
          <a:p>
            <a:r>
              <a:rPr lang="en-US" altLang="ko-KR" dirty="0"/>
              <a:t>07. </a:t>
            </a:r>
            <a:r>
              <a:rPr lang="ko-KR" altLang="en-US" dirty="0"/>
              <a:t>인식 결과 비교</a:t>
            </a:r>
            <a:r>
              <a:rPr lang="en-US" altLang="ko-KR" dirty="0"/>
              <a:t> </a:t>
            </a:r>
            <a:r>
              <a:rPr lang="en-US" altLang="ko-KR" sz="1800" dirty="0"/>
              <a:t>(</a:t>
            </a:r>
            <a:r>
              <a:rPr lang="en-US" altLang="ko-KR" sz="1800" dirty="0" err="1"/>
              <a:t>FasterRCNN+InceptionResNet</a:t>
            </a:r>
            <a:r>
              <a:rPr lang="en-US" altLang="ko-KR" sz="1800" dirty="0"/>
              <a:t> V2 vs</a:t>
            </a:r>
            <a:r>
              <a:rPr lang="ko-KR" altLang="en-US" sz="1800" dirty="0"/>
              <a:t> </a:t>
            </a:r>
            <a:r>
              <a:rPr lang="en-US" altLang="ko-KR" sz="1800" dirty="0" err="1"/>
              <a:t>ssd</a:t>
            </a:r>
            <a:r>
              <a:rPr lang="en-US" altLang="ko-KR" sz="1800" dirty="0"/>
              <a:t> + </a:t>
            </a:r>
            <a:r>
              <a:rPr lang="en-US" altLang="ko-KR" sz="1800" dirty="0" err="1"/>
              <a:t>mobilenet</a:t>
            </a:r>
            <a:r>
              <a:rPr lang="en-US" altLang="ko-KR" sz="1800" dirty="0"/>
              <a:t> V2)</a:t>
            </a:r>
            <a:endParaRPr lang="ko-KR" altLang="en-US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3920DA-8B1A-4739-8AB7-8E0E6C46197E}"/>
              </a:ext>
            </a:extLst>
          </p:cNvPr>
          <p:cNvSpPr txBox="1"/>
          <p:nvPr/>
        </p:nvSpPr>
        <p:spPr>
          <a:xfrm>
            <a:off x="1370474" y="6937651"/>
            <a:ext cx="2658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인식 시간 </a:t>
            </a:r>
            <a:r>
              <a:rPr lang="en-US" altLang="ko-KR" sz="1400" dirty="0"/>
              <a:t>1.585092544555664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449CFC-43FA-4959-AFB6-C96B811C902E}"/>
              </a:ext>
            </a:extLst>
          </p:cNvPr>
          <p:cNvSpPr txBox="1"/>
          <p:nvPr/>
        </p:nvSpPr>
        <p:spPr>
          <a:xfrm>
            <a:off x="6531263" y="6937651"/>
            <a:ext cx="2959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인식 시간 </a:t>
            </a:r>
            <a:r>
              <a:rPr lang="en-US" altLang="ko-KR" sz="1400" dirty="0"/>
              <a:t>: 0.35207653045654297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090E31-057E-456B-8120-945E0181C4CB}"/>
              </a:ext>
            </a:extLst>
          </p:cNvPr>
          <p:cNvSpPr txBox="1"/>
          <p:nvPr/>
        </p:nvSpPr>
        <p:spPr>
          <a:xfrm>
            <a:off x="2217632" y="1154796"/>
            <a:ext cx="1352743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FasterRCNN</a:t>
            </a:r>
            <a:endParaRPr lang="en-US" altLang="ko-KR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885C1B-7D72-4F7E-92D8-8D3D5DA12D51}"/>
              </a:ext>
            </a:extLst>
          </p:cNvPr>
          <p:cNvSpPr txBox="1"/>
          <p:nvPr/>
        </p:nvSpPr>
        <p:spPr>
          <a:xfrm>
            <a:off x="7727103" y="1154796"/>
            <a:ext cx="567784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SSD</a:t>
            </a:r>
          </a:p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5B768C-0B13-4C19-BA01-D0D053824C74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38400" y="1620000"/>
            <a:ext cx="4928400" cy="49608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8CE479B-C6FE-41E4-BDD2-4E5C3534EC33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533200" y="1620000"/>
            <a:ext cx="4928400" cy="49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15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1">
            <a:extLst>
              <a:ext uri="{FF2B5EF4-FFF2-40B4-BE49-F238E27FC236}">
                <a16:creationId xmlns:a16="http://schemas.microsoft.com/office/drawing/2014/main" id="{783D5791-987E-4042-893B-489B671D97B0}"/>
              </a:ext>
            </a:extLst>
          </p:cNvPr>
          <p:cNvSpPr/>
          <p:nvPr/>
        </p:nvSpPr>
        <p:spPr>
          <a:xfrm>
            <a:off x="306140" y="1116335"/>
            <a:ext cx="10153128" cy="5904656"/>
          </a:xfrm>
          <a:prstGeom prst="roundRect">
            <a:avLst>
              <a:gd name="adj" fmla="val 2249"/>
            </a:avLst>
          </a:prstGeom>
          <a:solidFill>
            <a:srgbClr val="FFFFFF"/>
          </a:solidFill>
          <a:ln w="19050" algn="ctr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  <p:txBody>
          <a:bodyPr wrap="square" lIns="72000" tIns="36000" rIns="72000" bIns="36000" rtlCol="0" anchor="t" anchorCtr="0"/>
          <a:lstStyle/>
          <a:p>
            <a:pPr lvl="0" latinLnBrk="0">
              <a:lnSpc>
                <a:spcPts val="2100"/>
              </a:lnSpc>
              <a:spcBef>
                <a:spcPts val="600"/>
              </a:spcBef>
              <a:defRPr/>
            </a:pPr>
            <a:endParaRPr lang="en-US" altLang="ko-KR" sz="1100" b="1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lvl="0" indent="-180975" latinLnBrk="0">
              <a:lnSpc>
                <a:spcPts val="21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ko-KR" sz="1100" b="1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lvl="0" indent="-180975" latinLnBrk="0">
              <a:lnSpc>
                <a:spcPts val="21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ko-KR" sz="1100" b="1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lvl="0" indent="-180975" latinLnBrk="0">
              <a:lnSpc>
                <a:spcPts val="21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ko-KR" sz="1100" b="1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lvl="0" indent="-180975" latinLnBrk="0">
              <a:lnSpc>
                <a:spcPts val="21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ko-KR" sz="1100" b="1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lvl="0" indent="-180975" latinLnBrk="0">
              <a:lnSpc>
                <a:spcPts val="21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ko-KR" sz="1100" b="1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lvl="0" indent="-180975" latinLnBrk="0">
              <a:lnSpc>
                <a:spcPts val="21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ko-KR" sz="1100" b="1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latinLnBrk="0">
              <a:lnSpc>
                <a:spcPts val="2100"/>
              </a:lnSpc>
              <a:spcBef>
                <a:spcPts val="600"/>
              </a:spcBef>
              <a:defRPr/>
            </a:pPr>
            <a:endParaRPr lang="en-US" altLang="ko-KR" sz="1100" b="1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latinLnBrk="0">
              <a:lnSpc>
                <a:spcPts val="2100"/>
              </a:lnSpc>
              <a:spcBef>
                <a:spcPts val="600"/>
              </a:spcBef>
              <a:defRPr/>
            </a:pPr>
            <a:r>
              <a:rPr lang="en-US" altLang="ko-KR" sz="88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Q &amp; A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A714-22B6-415B-B621-748EF96EC691}" type="slidenum">
              <a:rPr lang="en-US" altLang="ko-KR" smtClean="0"/>
              <a:pPr/>
              <a:t>23</a:t>
            </a:fld>
            <a:endParaRPr lang="en-US" dirty="0"/>
          </a:p>
        </p:txBody>
      </p:sp>
      <p:sp>
        <p:nvSpPr>
          <p:cNvPr id="5" name="슬라이드 번호 개체 틀 1"/>
          <p:cNvSpPr txBox="1">
            <a:spLocks/>
          </p:cNvSpPr>
          <p:nvPr/>
        </p:nvSpPr>
        <p:spPr>
          <a:xfrm>
            <a:off x="9667180" y="7020991"/>
            <a:ext cx="766935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defPPr>
              <a:defRPr lang="ko-KR"/>
            </a:defPPr>
            <a:lvl1pPr marL="0" algn="r" defTabSz="1043056" rtl="0" eaLnBrk="1" latinLnBrk="1" hangingPunct="1">
              <a:defRPr lang="ko-KR" altLang="en-US" sz="1000" b="0" u="sng" kern="120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B1A714-22B6-415B-B621-748EF96EC691}" type="slidenum">
              <a:rPr lang="en-US" altLang="ko-KR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580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770636" y="3132559"/>
            <a:ext cx="3672408" cy="720080"/>
          </a:xfrm>
        </p:spPr>
        <p:txBody>
          <a:bodyPr/>
          <a:lstStyle/>
          <a:p>
            <a:r>
              <a:rPr lang="en-US" altLang="ko-KR" dirty="0"/>
              <a:t>  - End - 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89075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A714-22B6-415B-B621-748EF96EC691}" type="slidenum">
              <a:rPr lang="en-US" altLang="ko-KR" smtClean="0"/>
              <a:pPr/>
              <a:t>3</a:t>
            </a:fld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개요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79661A-B512-47C0-A151-119CE60B2C1C}"/>
              </a:ext>
            </a:extLst>
          </p:cNvPr>
          <p:cNvSpPr txBox="1"/>
          <p:nvPr/>
        </p:nvSpPr>
        <p:spPr>
          <a:xfrm>
            <a:off x="156033" y="921795"/>
            <a:ext cx="10303235" cy="235478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342900" indent="-342900" eaLnBrk="0" fontAlgn="base" hangingPunct="0">
              <a:lnSpc>
                <a:spcPts val="19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q"/>
              <a:defRPr kumimoji="1" sz="1600" b="1" kern="0">
                <a:ln w="3175">
                  <a:solidFill>
                    <a:sysClr val="windowText" lastClr="000000">
                      <a:alpha val="5000"/>
                    </a:sysClr>
                  </a:solidFill>
                </a:ln>
                <a:solidFill>
                  <a:sysClr val="windowText" lastClr="000000"/>
                </a:solidFill>
                <a:latin typeface="나눔고딕" panose="020D0804000000000000" pitchFamily="50" charset="-127"/>
                <a:ea typeface="나눔고딕" panose="020D0804000000000000" pitchFamily="50" charset="-127"/>
              </a:defRPr>
            </a:lvl1pPr>
            <a:lvl2pPr marL="742950" indent="-28575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/>
            </a:lvl2pPr>
            <a:lvl3pPr marL="1143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/>
            </a:lvl3pPr>
            <a:lvl4pPr marL="1600200" indent="-230188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/>
            </a:lvl4pPr>
            <a:lvl5pPr marL="20574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9pPr>
          </a:lstStyle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Classification</a:t>
            </a:r>
          </a:p>
          <a:p>
            <a:pPr marL="0" indent="0">
              <a:buNone/>
            </a:pP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- Single Object </a:t>
            </a:r>
            <a:r>
              <a:rPr lang="ko-KR" altLang="en-US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대해 </a:t>
            </a: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Object </a:t>
            </a:r>
            <a:r>
              <a:rPr lang="ko-KR" altLang="en-US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클래스를 분류하는 문제</a:t>
            </a: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dirty="0">
                <a:ea typeface="나눔바른고딕" panose="020B0603020101020101" pitchFamily="50" charset="-127"/>
              </a:rPr>
              <a:t>Classification + Localization</a:t>
            </a:r>
          </a:p>
          <a:p>
            <a:pPr marL="0" indent="0">
              <a:buNone/>
            </a:pP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- Single Object </a:t>
            </a:r>
            <a:r>
              <a:rPr lang="ko-KR" altLang="en-US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대해서 </a:t>
            </a: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Object </a:t>
            </a:r>
            <a:r>
              <a:rPr lang="ko-KR" altLang="en-US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위치를 </a:t>
            </a: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Bounding Box </a:t>
            </a:r>
            <a:r>
              <a:rPr lang="ko-KR" altLang="en-US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</a:t>
            </a: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찾고 클래스를 분류하는 문제</a:t>
            </a: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dirty="0">
                <a:ea typeface="나눔바른고딕" panose="020B0603020101020101" pitchFamily="50" charset="-127"/>
              </a:rPr>
              <a:t>Object Detection</a:t>
            </a:r>
          </a:p>
          <a:p>
            <a:pPr marL="0" indent="0">
              <a:buNone/>
            </a:pP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- Multiple Objects </a:t>
            </a:r>
            <a:r>
              <a:rPr lang="ko-KR" altLang="en-US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각각의 </a:t>
            </a: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Object </a:t>
            </a:r>
            <a:r>
              <a:rPr lang="ko-KR" altLang="en-US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대해 </a:t>
            </a: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Classification + Localization </a:t>
            </a:r>
            <a:r>
              <a:rPr lang="ko-KR" altLang="en-US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수행하는 것</a:t>
            </a: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dirty="0">
                <a:ea typeface="나눔바른고딕" panose="020B0603020101020101" pitchFamily="50" charset="-127"/>
              </a:rPr>
              <a:t>Instance Segmentation</a:t>
            </a:r>
          </a:p>
          <a:p>
            <a:pPr marL="0" indent="0">
              <a:buNone/>
            </a:pP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- Object Detection </a:t>
            </a:r>
            <a:r>
              <a:rPr lang="ko-KR" altLang="en-US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유사하지만 </a:t>
            </a: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Bounding Box </a:t>
            </a:r>
            <a:r>
              <a:rPr lang="ko-KR" altLang="en-US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아닌 실제 </a:t>
            </a: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Edge </a:t>
            </a:r>
            <a:r>
              <a:rPr lang="ko-KR" altLang="en-US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Object </a:t>
            </a:r>
            <a:r>
              <a:rPr lang="ko-KR" altLang="en-US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검출하는 것</a:t>
            </a: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27235E-0EF3-462D-2E29-A425797AD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90" y="3636046"/>
            <a:ext cx="8170490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30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A714-22B6-415B-B621-748EF96EC691}" type="slidenum">
              <a:rPr lang="en-US" altLang="ko-KR" smtClean="0"/>
              <a:pPr/>
              <a:t>4</a:t>
            </a:fld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02. 2-Stage Detector, 1-Stage Detector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79661A-B512-47C0-A151-119CE60B2C1C}"/>
              </a:ext>
            </a:extLst>
          </p:cNvPr>
          <p:cNvSpPr txBox="1"/>
          <p:nvPr/>
        </p:nvSpPr>
        <p:spPr>
          <a:xfrm>
            <a:off x="156033" y="4716735"/>
            <a:ext cx="10303235" cy="2304256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342900" indent="-342900" eaLnBrk="0" fontAlgn="base" hangingPunct="0">
              <a:lnSpc>
                <a:spcPts val="19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q"/>
              <a:defRPr kumimoji="1" sz="1600" b="1" kern="0">
                <a:ln w="3175">
                  <a:solidFill>
                    <a:sysClr val="windowText" lastClr="000000">
                      <a:alpha val="5000"/>
                    </a:sysClr>
                  </a:solidFill>
                </a:ln>
                <a:solidFill>
                  <a:sysClr val="windowText" lastClr="000000"/>
                </a:solidFill>
                <a:latin typeface="나눔고딕" panose="020D0804000000000000" pitchFamily="50" charset="-127"/>
                <a:ea typeface="나눔고딕" panose="020D0804000000000000" pitchFamily="50" charset="-127"/>
              </a:defRPr>
            </a:lvl1pPr>
            <a:lvl2pPr marL="742950" indent="-28575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/>
            </a:lvl2pPr>
            <a:lvl3pPr marL="1143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/>
            </a:lvl3pPr>
            <a:lvl4pPr marL="1600200" indent="-230188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/>
            </a:lvl4pPr>
            <a:lvl5pPr marL="20574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9pPr>
          </a:lstStyle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2-Stage Detector</a:t>
            </a:r>
            <a:endParaRPr lang="en-US" altLang="ko-KR" sz="14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- RCNN, Fast RCNN, Faster RCNN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ea typeface="나눔바른고딕" panose="020B0603020101020101" pitchFamily="50" charset="-127"/>
              </a:rPr>
              <a:t>1-Stage Detector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- YOLO, SSD, Focal Loss, </a:t>
            </a:r>
            <a:r>
              <a:rPr lang="en-US" altLang="ko-KR" sz="14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RetinaNet</a:t>
            </a: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4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RefineDet</a:t>
            </a:r>
            <a:endParaRPr lang="en-US" altLang="ko-KR" sz="14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슬라이드 번호 개체 틀 1"/>
          <p:cNvSpPr txBox="1">
            <a:spLocks/>
          </p:cNvSpPr>
          <p:nvPr/>
        </p:nvSpPr>
        <p:spPr>
          <a:xfrm>
            <a:off x="9667180" y="7020991"/>
            <a:ext cx="766935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defPPr>
              <a:defRPr lang="ko-KR"/>
            </a:defPPr>
            <a:lvl1pPr marL="0" algn="r" defTabSz="1043056" rtl="0" eaLnBrk="1" latinLnBrk="1" hangingPunct="1">
              <a:defRPr lang="ko-KR" altLang="en-US" sz="1000" b="0" u="sng" kern="120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B1A714-22B6-415B-B621-748EF96EC691}" type="slidenum">
              <a:rPr lang="en-US" altLang="ko-KR" smtClean="0"/>
              <a:pPr/>
              <a:t>4</a:t>
            </a:fld>
            <a:endParaRPr 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B5D15F3-C613-EB54-C985-4D821236D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840" y="985487"/>
            <a:ext cx="7541719" cy="350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58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11">
            <a:extLst>
              <a:ext uri="{FF2B5EF4-FFF2-40B4-BE49-F238E27FC236}">
                <a16:creationId xmlns:a16="http://schemas.microsoft.com/office/drawing/2014/main" id="{783D5791-987E-4042-893B-489B671D97B0}"/>
              </a:ext>
            </a:extLst>
          </p:cNvPr>
          <p:cNvSpPr/>
          <p:nvPr/>
        </p:nvSpPr>
        <p:spPr>
          <a:xfrm>
            <a:off x="306140" y="3456000"/>
            <a:ext cx="10153128" cy="3600000"/>
          </a:xfrm>
          <a:prstGeom prst="roundRect">
            <a:avLst>
              <a:gd name="adj" fmla="val 2249"/>
            </a:avLst>
          </a:prstGeom>
          <a:solidFill>
            <a:srgbClr val="FFFFFF"/>
          </a:solidFill>
          <a:ln w="19050" algn="ctr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  <p:txBody>
          <a:bodyPr wrap="square" lIns="72000" tIns="36000" rIns="72000" bIns="36000" rtlCol="0" anchor="t" anchorCtr="0"/>
          <a:lstStyle/>
          <a:p>
            <a:pPr lvl="0" latinLnBrk="0">
              <a:lnSpc>
                <a:spcPts val="2100"/>
              </a:lnSpc>
              <a:spcBef>
                <a:spcPts val="600"/>
              </a:spcBef>
              <a:defRPr/>
            </a:pPr>
            <a:endParaRPr lang="en-US" altLang="ko-KR" sz="1100" b="1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lvl="0" indent="-180975" latinLnBrk="0">
              <a:lnSpc>
                <a:spcPts val="21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ko-KR" sz="1100" b="1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lvl="0" indent="-180975" latinLnBrk="0">
              <a:lnSpc>
                <a:spcPts val="21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ko-KR" sz="1100" b="1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lvl="0" indent="-180975" latinLnBrk="0">
              <a:lnSpc>
                <a:spcPts val="21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ko-KR" sz="1100" b="1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lvl="0" indent="-180975" latinLnBrk="0">
              <a:lnSpc>
                <a:spcPts val="21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ko-KR" sz="1100" b="1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lvl="0" indent="-180975" latinLnBrk="0">
              <a:lnSpc>
                <a:spcPts val="21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ko-KR" sz="1100" b="1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lvl="0" indent="-180975" latinLnBrk="0">
              <a:lnSpc>
                <a:spcPts val="21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ko-KR" sz="1100" b="1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lvl="0" indent="-180975" latinLnBrk="0">
              <a:lnSpc>
                <a:spcPts val="21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ko-KR" sz="1100" b="1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lvl="0" indent="-180975" latinLnBrk="0">
              <a:lnSpc>
                <a:spcPts val="21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ko-KR" sz="1100" b="1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lvl="0" indent="-180975" latinLnBrk="0">
              <a:lnSpc>
                <a:spcPts val="21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ko-KR" sz="1100" b="1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lvl="0" indent="-180975" latinLnBrk="0">
              <a:lnSpc>
                <a:spcPts val="21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ko-KR" sz="1100" b="1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A714-22B6-415B-B621-748EF96EC691}" type="slidenum">
              <a:rPr lang="en-US" altLang="ko-KR" smtClean="0"/>
              <a:pPr/>
              <a:t>5</a:t>
            </a:fld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02. 2-Stage Detector, 1-Stage Detector</a:t>
            </a:r>
            <a:endParaRPr lang="ko-KR" altLang="en-US" dirty="0"/>
          </a:p>
        </p:txBody>
      </p:sp>
      <p:sp>
        <p:nvSpPr>
          <p:cNvPr id="5" name="슬라이드 번호 개체 틀 1"/>
          <p:cNvSpPr txBox="1">
            <a:spLocks/>
          </p:cNvSpPr>
          <p:nvPr/>
        </p:nvSpPr>
        <p:spPr>
          <a:xfrm>
            <a:off x="9667180" y="7020991"/>
            <a:ext cx="766935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defPPr>
              <a:defRPr lang="ko-KR"/>
            </a:defPPr>
            <a:lvl1pPr marL="0" algn="r" defTabSz="1043056" rtl="0" eaLnBrk="1" latinLnBrk="1" hangingPunct="1">
              <a:defRPr lang="ko-KR" altLang="en-US" sz="1000" b="0" u="sng" kern="120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B1A714-22B6-415B-B621-748EF96EC691}" type="slidenum">
              <a:rPr lang="en-US" altLang="ko-KR" smtClean="0"/>
              <a:pPr/>
              <a:t>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B7614B-7581-91F5-52DD-56E2E3B36BFB}"/>
              </a:ext>
            </a:extLst>
          </p:cNvPr>
          <p:cNvSpPr txBox="1"/>
          <p:nvPr/>
        </p:nvSpPr>
        <p:spPr>
          <a:xfrm>
            <a:off x="156033" y="972319"/>
            <a:ext cx="10303235" cy="2304256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342900" indent="-342900" eaLnBrk="0" fontAlgn="base" hangingPunct="0">
              <a:lnSpc>
                <a:spcPts val="19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q"/>
              <a:defRPr kumimoji="1" sz="1600" b="1" kern="0">
                <a:ln w="3175">
                  <a:solidFill>
                    <a:sysClr val="windowText" lastClr="000000">
                      <a:alpha val="5000"/>
                    </a:sysClr>
                  </a:solidFill>
                </a:ln>
                <a:solidFill>
                  <a:sysClr val="windowText" lastClr="000000"/>
                </a:solidFill>
                <a:latin typeface="나눔고딕" panose="020D0804000000000000" pitchFamily="50" charset="-127"/>
                <a:ea typeface="나눔고딕" panose="020D0804000000000000" pitchFamily="50" charset="-127"/>
              </a:defRPr>
            </a:lvl1pPr>
            <a:lvl2pPr marL="742950" indent="-28575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/>
            </a:lvl2pPr>
            <a:lvl3pPr marL="1143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/>
            </a:lvl3pPr>
            <a:lvl4pPr marL="1600200" indent="-230188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/>
            </a:lvl4pPr>
            <a:lvl5pPr marL="20574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9pPr>
          </a:lstStyle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2-Stage Detector</a:t>
            </a:r>
            <a:endParaRPr lang="en-US" altLang="ko-KR" sz="14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- Regional Proposal(</a:t>
            </a:r>
            <a:r>
              <a:rPr lang="ko-KR" altLang="en-US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위치정보</a:t>
            </a: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</a:t>
            </a: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Classification(</a:t>
            </a:r>
            <a:r>
              <a:rPr lang="ko-KR" altLang="en-US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분류</a:t>
            </a: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순자적으로 적용</a:t>
            </a:r>
            <a:endParaRPr lang="en-US" altLang="ko-KR" sz="14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- Regional Proposal : </a:t>
            </a:r>
            <a:r>
              <a:rPr lang="ko-KR" altLang="en-US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물체가 있을 만한 영역을 빠르게 찾아내는 알고리즘</a:t>
            </a:r>
            <a:endParaRPr lang="en-US" altLang="ko-KR" sz="14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                 Selective search, Edge boxes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- </a:t>
            </a:r>
            <a:r>
              <a:rPr lang="ko-KR" altLang="en-US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 문제를 순차적으로 행하는 방법</a:t>
            </a: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- </a:t>
            </a:r>
            <a:r>
              <a:rPr lang="ko-KR" altLang="en-US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비교적 느리지만 정확도 높음</a:t>
            </a: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7EDCC4-39F1-F27F-D2E5-B23597835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64" y="4140671"/>
            <a:ext cx="97536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242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11">
            <a:extLst>
              <a:ext uri="{FF2B5EF4-FFF2-40B4-BE49-F238E27FC236}">
                <a16:creationId xmlns:a16="http://schemas.microsoft.com/office/drawing/2014/main" id="{783D5791-987E-4042-893B-489B671D97B0}"/>
              </a:ext>
            </a:extLst>
          </p:cNvPr>
          <p:cNvSpPr/>
          <p:nvPr/>
        </p:nvSpPr>
        <p:spPr>
          <a:xfrm>
            <a:off x="306140" y="3456000"/>
            <a:ext cx="10153128" cy="3600400"/>
          </a:xfrm>
          <a:prstGeom prst="roundRect">
            <a:avLst>
              <a:gd name="adj" fmla="val 2249"/>
            </a:avLst>
          </a:prstGeom>
          <a:solidFill>
            <a:srgbClr val="FFFFFF"/>
          </a:solidFill>
          <a:ln w="19050" algn="ctr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  <p:txBody>
          <a:bodyPr wrap="square" lIns="72000" tIns="36000" rIns="72000" bIns="36000" rtlCol="0" anchor="t" anchorCtr="0"/>
          <a:lstStyle/>
          <a:p>
            <a:pPr lvl="0" latinLnBrk="0">
              <a:lnSpc>
                <a:spcPts val="2100"/>
              </a:lnSpc>
              <a:spcBef>
                <a:spcPts val="600"/>
              </a:spcBef>
              <a:defRPr/>
            </a:pPr>
            <a:endParaRPr lang="en-US" altLang="ko-KR" sz="1100" b="1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lvl="0" indent="-180975" latinLnBrk="0">
              <a:lnSpc>
                <a:spcPts val="21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ko-KR" sz="1100" b="1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lvl="0" indent="-180975" latinLnBrk="0">
              <a:lnSpc>
                <a:spcPts val="21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ko-KR" sz="1100" b="1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lvl="0" indent="-180975" latinLnBrk="0">
              <a:lnSpc>
                <a:spcPts val="21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ko-KR" sz="1100" b="1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lvl="0" indent="-180975" latinLnBrk="0">
              <a:lnSpc>
                <a:spcPts val="21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ko-KR" sz="1100" b="1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lvl="0" indent="-180975" latinLnBrk="0">
              <a:lnSpc>
                <a:spcPts val="21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ko-KR" sz="1100" b="1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lvl="0" indent="-180975" latinLnBrk="0">
              <a:lnSpc>
                <a:spcPts val="21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ko-KR" sz="1100" b="1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lvl="0" indent="-180975" latinLnBrk="0">
              <a:lnSpc>
                <a:spcPts val="21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ko-KR" sz="1100" b="1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lvl="0" indent="-180975" latinLnBrk="0">
              <a:lnSpc>
                <a:spcPts val="21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ko-KR" sz="1100" b="1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lvl="0" indent="-180975" latinLnBrk="0">
              <a:lnSpc>
                <a:spcPts val="21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ko-KR" sz="1100" b="1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lvl="0" indent="-180975" latinLnBrk="0">
              <a:lnSpc>
                <a:spcPts val="21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ko-KR" sz="1100" b="1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A714-22B6-415B-B621-748EF96EC691}" type="slidenum">
              <a:rPr lang="en-US" altLang="ko-KR" smtClean="0"/>
              <a:pPr/>
              <a:t>6</a:t>
            </a:fld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02. 2-Stage Detector, 1-Stage Detector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79661A-B512-47C0-A151-119CE60B2C1C}"/>
              </a:ext>
            </a:extLst>
          </p:cNvPr>
          <p:cNvSpPr txBox="1"/>
          <p:nvPr/>
        </p:nvSpPr>
        <p:spPr>
          <a:xfrm>
            <a:off x="156033" y="972319"/>
            <a:ext cx="10303235" cy="1712689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342900" indent="-342900" eaLnBrk="0" fontAlgn="base" hangingPunct="0">
              <a:lnSpc>
                <a:spcPts val="19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q"/>
              <a:defRPr kumimoji="1" sz="1600" b="1" kern="0">
                <a:ln w="3175">
                  <a:solidFill>
                    <a:sysClr val="windowText" lastClr="000000">
                      <a:alpha val="5000"/>
                    </a:sysClr>
                  </a:solidFill>
                </a:ln>
                <a:solidFill>
                  <a:sysClr val="windowText" lastClr="000000"/>
                </a:solidFill>
                <a:latin typeface="나눔고딕" panose="020D0804000000000000" pitchFamily="50" charset="-127"/>
                <a:ea typeface="나눔고딕" panose="020D0804000000000000" pitchFamily="50" charset="-127"/>
              </a:defRPr>
            </a:lvl1pPr>
            <a:lvl2pPr marL="742950" indent="-28575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/>
            </a:lvl2pPr>
            <a:lvl3pPr marL="1143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/>
            </a:lvl3pPr>
            <a:lvl4pPr marL="1600200" indent="-230188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/>
            </a:lvl4pPr>
            <a:lvl5pPr marL="20574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9pPr>
          </a:lstStyle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1-Stage Detector</a:t>
            </a:r>
            <a:endParaRPr lang="en-US" altLang="ko-KR" sz="14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- Localization </a:t>
            </a:r>
            <a:r>
              <a:rPr lang="ko-KR" altLang="en-US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문제와</a:t>
            </a: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Classification </a:t>
            </a:r>
            <a:r>
              <a:rPr lang="ko-KR" altLang="en-US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문제를 동시에 행하는 방법</a:t>
            </a:r>
            <a:endParaRPr lang="en-US" altLang="ko-KR" sz="14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- </a:t>
            </a:r>
            <a:r>
              <a:rPr lang="ko-KR" altLang="en-US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비교적 빠르지만 정확도 낮음</a:t>
            </a:r>
            <a:endParaRPr lang="en-US" altLang="ko-KR" sz="14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- </a:t>
            </a:r>
            <a:r>
              <a:rPr lang="ko-KR" altLang="en-US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이미지에 대해 특징 추출</a:t>
            </a: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 검출이 이루어짐</a:t>
            </a: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- </a:t>
            </a:r>
            <a:r>
              <a:rPr lang="ko-KR" altLang="en-US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영역을 추출하지 않고 전체 이미지를 보기 때문에 객체에 대한 맥락적 이해가 높음</a:t>
            </a: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5" name="슬라이드 번호 개체 틀 1"/>
          <p:cNvSpPr txBox="1">
            <a:spLocks/>
          </p:cNvSpPr>
          <p:nvPr/>
        </p:nvSpPr>
        <p:spPr>
          <a:xfrm>
            <a:off x="9667180" y="7020991"/>
            <a:ext cx="766935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defPPr>
              <a:defRPr lang="ko-KR"/>
            </a:defPPr>
            <a:lvl1pPr marL="0" algn="r" defTabSz="1043056" rtl="0" eaLnBrk="1" latinLnBrk="1" hangingPunct="1">
              <a:defRPr lang="ko-KR" altLang="en-US" sz="1000" b="0" u="sng" kern="120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B1A714-22B6-415B-B621-748EF96EC691}" type="slidenum">
              <a:rPr lang="en-US" altLang="ko-KR" smtClean="0"/>
              <a:pPr/>
              <a:t>6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1B93D2-00BA-858F-3147-51FE7527A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4153879"/>
            <a:ext cx="9753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89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A714-22B6-415B-B621-748EF96EC691}" type="slidenum">
              <a:rPr lang="en-US" altLang="ko-KR" smtClean="0"/>
              <a:pPr/>
              <a:t>7</a:t>
            </a:fld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03. SSD ( Single Shot </a:t>
            </a:r>
            <a:r>
              <a:rPr lang="en-US" altLang="ko-KR" dirty="0" err="1"/>
              <a:t>Multibox</a:t>
            </a:r>
            <a:r>
              <a:rPr lang="en-US" altLang="ko-KR" dirty="0"/>
              <a:t> Detector 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79661A-B512-47C0-A151-119CE60B2C1C}"/>
              </a:ext>
            </a:extLst>
          </p:cNvPr>
          <p:cNvSpPr txBox="1"/>
          <p:nvPr/>
        </p:nvSpPr>
        <p:spPr>
          <a:xfrm>
            <a:off x="156033" y="972000"/>
            <a:ext cx="10303235" cy="171360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342900" indent="-342900" eaLnBrk="0" fontAlgn="base" hangingPunct="0">
              <a:lnSpc>
                <a:spcPts val="19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q"/>
              <a:defRPr kumimoji="1" sz="1600" b="1" kern="0">
                <a:ln w="3175">
                  <a:solidFill>
                    <a:sysClr val="windowText" lastClr="000000">
                      <a:alpha val="5000"/>
                    </a:sysClr>
                  </a:solidFill>
                </a:ln>
                <a:solidFill>
                  <a:sysClr val="windowText" lastClr="000000"/>
                </a:solidFill>
                <a:latin typeface="나눔고딕" panose="020D0804000000000000" pitchFamily="50" charset="-127"/>
                <a:ea typeface="나눔고딕" panose="020D0804000000000000" pitchFamily="50" charset="-127"/>
              </a:defRPr>
            </a:lvl1pPr>
            <a:lvl2pPr marL="742950" indent="-28575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/>
            </a:lvl2pPr>
            <a:lvl3pPr marL="1143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/>
            </a:lvl3pPr>
            <a:lvl4pPr marL="1600200" indent="-230188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/>
            </a:lvl4pPr>
            <a:lvl5pPr marL="20574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9pPr>
          </a:lstStyle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Overview</a:t>
            </a:r>
          </a:p>
          <a:p>
            <a:pPr marL="0" indent="0">
              <a:buNone/>
            </a:pP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- SSD</a:t>
            </a:r>
            <a:r>
              <a:rPr lang="ko-KR" altLang="en-US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이전 버전 </a:t>
            </a: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YOLO</a:t>
            </a:r>
            <a:r>
              <a:rPr lang="ko-KR" altLang="en-US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문제점</a:t>
            </a:r>
            <a:endParaRPr lang="en-US" altLang="ko-KR" sz="14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1) 7X7 </a:t>
            </a:r>
            <a:r>
              <a:rPr lang="ko-KR" altLang="en-US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그리드 영역으로 나눠 </a:t>
            </a: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Bounding Box Prediction </a:t>
            </a:r>
            <a:r>
              <a:rPr lang="ko-KR" altLang="en-US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</a:t>
            </a: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(YOLO)</a:t>
            </a:r>
          </a:p>
          <a:p>
            <a:pPr marL="0" indent="0">
              <a:buNone/>
            </a:pP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</a:t>
            </a:r>
            <a:r>
              <a:rPr lang="en-US" altLang="ko-KR" sz="12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z="12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그리드보다 작은 크기의 물체 검출 불가능</a:t>
            </a:r>
            <a:r>
              <a:rPr lang="en-US" altLang="ko-KR" sz="12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12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-&gt;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해결책</a:t>
            </a:r>
            <a:r>
              <a:rPr lang="ko-KR" altLang="en-US" sz="1200" b="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1200" i="1" dirty="0">
                <a:solidFill>
                  <a:srgbClr val="FF0000"/>
                </a:solidFill>
              </a:rPr>
              <a:t>Fully Convolution Network </a:t>
            </a:r>
            <a:r>
              <a:rPr lang="ko-KR" altLang="en-US" sz="1200" i="1" dirty="0">
                <a:solidFill>
                  <a:srgbClr val="FF0000"/>
                </a:solidFill>
              </a:rPr>
              <a:t>사용</a:t>
            </a:r>
            <a:endParaRPr lang="en-US" altLang="ko-KR" sz="1200" b="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2) </a:t>
            </a:r>
            <a:r>
              <a:rPr lang="ko-KR" altLang="en-US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신경망을 통과하며 마지막 </a:t>
            </a: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Feature </a:t>
            </a:r>
            <a:r>
              <a:rPr lang="ko-KR" altLang="en-US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 사용</a:t>
            </a:r>
            <a:endParaRPr lang="en-US" altLang="ko-KR" sz="14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</a:t>
            </a:r>
            <a:r>
              <a:rPr lang="en-US" altLang="ko-KR" sz="12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z="12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정확도 하락</a:t>
            </a:r>
            <a:r>
              <a:rPr lang="en-US" altLang="ko-KR" sz="12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12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-&gt; </a:t>
            </a:r>
            <a:r>
              <a:rPr lang="ko-KR" altLang="en-US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해결책 </a:t>
            </a:r>
            <a:r>
              <a: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1200" i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Faster</a:t>
            </a:r>
            <a:r>
              <a:rPr lang="ko-KR" altLang="en-US" sz="1200" i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i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RCNN</a:t>
            </a:r>
            <a:r>
              <a:rPr lang="ko-KR" altLang="en-US" sz="1200" i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200" i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Anchor </a:t>
            </a:r>
            <a:r>
              <a:rPr lang="ko-KR" altLang="en-US" sz="1200" i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개념을 이용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12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</a:t>
            </a:r>
          </a:p>
          <a:p>
            <a:pPr marL="0" indent="0">
              <a:buNone/>
            </a:pPr>
            <a:endParaRPr lang="en-US" altLang="ko-KR" sz="13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모서리가 둥근 직사각형 11">
            <a:extLst>
              <a:ext uri="{FF2B5EF4-FFF2-40B4-BE49-F238E27FC236}">
                <a16:creationId xmlns:a16="http://schemas.microsoft.com/office/drawing/2014/main" id="{238AB135-42F4-6210-A10B-D01A7395C6CD}"/>
              </a:ext>
            </a:extLst>
          </p:cNvPr>
          <p:cNvSpPr/>
          <p:nvPr/>
        </p:nvSpPr>
        <p:spPr>
          <a:xfrm>
            <a:off x="666180" y="3276575"/>
            <a:ext cx="9505056" cy="4025799"/>
          </a:xfrm>
          <a:prstGeom prst="roundRect">
            <a:avLst>
              <a:gd name="adj" fmla="val 2249"/>
            </a:avLst>
          </a:prstGeom>
          <a:solidFill>
            <a:srgbClr val="FFFFFF"/>
          </a:solidFill>
          <a:ln w="19050" algn="ctr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  <p:txBody>
          <a:bodyPr wrap="square" lIns="72000" tIns="36000" rIns="72000" bIns="36000" rtlCol="0" anchor="t" anchorCtr="0"/>
          <a:lstStyle/>
          <a:p>
            <a:pPr lvl="0" latinLnBrk="0">
              <a:lnSpc>
                <a:spcPts val="2100"/>
              </a:lnSpc>
              <a:spcBef>
                <a:spcPts val="600"/>
              </a:spcBef>
              <a:defRPr/>
            </a:pPr>
            <a:endParaRPr lang="en-US" altLang="ko-KR" sz="1100" b="1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lvl="0" indent="-180975" latinLnBrk="0">
              <a:lnSpc>
                <a:spcPts val="21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ko-KR" sz="1100" b="1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lvl="0" indent="-180975" latinLnBrk="0">
              <a:lnSpc>
                <a:spcPts val="21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ko-KR" sz="1100" b="1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lvl="0" indent="-180975" latinLnBrk="0">
              <a:lnSpc>
                <a:spcPts val="21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ko-KR" sz="1100" b="1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lvl="0" indent="-180975" latinLnBrk="0">
              <a:lnSpc>
                <a:spcPts val="21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ko-KR" sz="1100" b="1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lvl="0" indent="-180975" latinLnBrk="0">
              <a:lnSpc>
                <a:spcPts val="21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ko-KR" sz="1100" b="1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lvl="0" indent="-180975" latinLnBrk="0">
              <a:lnSpc>
                <a:spcPts val="21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ko-KR" sz="1100" b="1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lvl="0" indent="-180975" latinLnBrk="0">
              <a:lnSpc>
                <a:spcPts val="21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ko-KR" sz="1100" b="1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lvl="0" indent="-180975" latinLnBrk="0">
              <a:lnSpc>
                <a:spcPts val="21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ko-KR" sz="1100" b="1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lvl="0" indent="-180975" latinLnBrk="0">
              <a:lnSpc>
                <a:spcPts val="21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ko-KR" sz="1100" b="1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0975" lvl="0" indent="-180975" latinLnBrk="0">
              <a:lnSpc>
                <a:spcPts val="21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altLang="ko-KR" sz="1100" b="1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102F4E-59B1-4243-985B-F79B9341B6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764" y="3338164"/>
            <a:ext cx="8350177" cy="38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941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11">
            <a:extLst>
              <a:ext uri="{FF2B5EF4-FFF2-40B4-BE49-F238E27FC236}">
                <a16:creationId xmlns:a16="http://schemas.microsoft.com/office/drawing/2014/main" id="{C746259F-BF5C-471A-95E3-98B4882FDFEC}"/>
              </a:ext>
            </a:extLst>
          </p:cNvPr>
          <p:cNvSpPr/>
          <p:nvPr/>
        </p:nvSpPr>
        <p:spPr>
          <a:xfrm>
            <a:off x="306140" y="3924647"/>
            <a:ext cx="10153128" cy="3203761"/>
          </a:xfrm>
          <a:prstGeom prst="roundRect">
            <a:avLst>
              <a:gd name="adj" fmla="val 2249"/>
            </a:avLst>
          </a:prstGeom>
          <a:solidFill>
            <a:srgbClr val="FFFFFF"/>
          </a:solidFill>
          <a:ln w="19050" algn="ctr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  <p:txBody>
          <a:bodyPr wrap="square" lIns="72000" tIns="36000" rIns="72000" bIns="36000" rtlCol="0" anchor="t" anchorCtr="0"/>
          <a:lstStyle/>
          <a:p>
            <a:pPr lvl="0" latinLnBrk="0">
              <a:lnSpc>
                <a:spcPts val="2100"/>
              </a:lnSpc>
              <a:spcBef>
                <a:spcPts val="600"/>
              </a:spcBef>
              <a:defRPr/>
            </a:pPr>
            <a:endParaRPr lang="en-US" altLang="ko-KR" sz="1400" kern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A714-22B6-415B-B621-748EF96EC691}" type="slidenum">
              <a:rPr lang="en-US" altLang="ko-KR" smtClean="0"/>
              <a:pPr/>
              <a:t>8</a:t>
            </a:fld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03. SSD ( Single Shot </a:t>
            </a:r>
            <a:r>
              <a:rPr lang="en-US" altLang="ko-KR" dirty="0" err="1"/>
              <a:t>Multibox</a:t>
            </a:r>
            <a:r>
              <a:rPr lang="en-US" altLang="ko-KR" dirty="0"/>
              <a:t> Detector 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79661A-B512-47C0-A151-119CE60B2C1C}"/>
              </a:ext>
            </a:extLst>
          </p:cNvPr>
          <p:cNvSpPr txBox="1"/>
          <p:nvPr/>
        </p:nvSpPr>
        <p:spPr>
          <a:xfrm>
            <a:off x="156033" y="972000"/>
            <a:ext cx="10303235" cy="624321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342900" indent="-342900" eaLnBrk="0" fontAlgn="base" hangingPunct="0">
              <a:lnSpc>
                <a:spcPts val="19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q"/>
              <a:defRPr kumimoji="1" sz="1600" b="1" kern="0">
                <a:ln w="3175">
                  <a:solidFill>
                    <a:sysClr val="windowText" lastClr="000000">
                      <a:alpha val="5000"/>
                    </a:sysClr>
                  </a:solidFill>
                </a:ln>
                <a:solidFill>
                  <a:sysClr val="windowText" lastClr="000000"/>
                </a:solidFill>
                <a:latin typeface="나눔고딕" panose="020D0804000000000000" pitchFamily="50" charset="-127"/>
                <a:ea typeface="나눔고딕" panose="020D0804000000000000" pitchFamily="50" charset="-127"/>
              </a:defRPr>
            </a:lvl1pPr>
            <a:lvl2pPr marL="742950" indent="-28575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/>
            </a:lvl2pPr>
            <a:lvl3pPr marL="1143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/>
            </a:lvl3pPr>
            <a:lvl4pPr marL="1600200" indent="-230188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/>
            </a:lvl4pPr>
            <a:lvl5pPr marL="20574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9pPr>
          </a:lstStyle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- Input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512x512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또는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300x300</a:t>
            </a:r>
          </a:p>
          <a:p>
            <a:pPr marL="0" indent="0">
              <a:buNone/>
            </a:pP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- Object Detection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단으로 넘어가는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Feature Map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의 크기가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38x38, 19x19, 10x10, 5x5, 3x3, 1x1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결과</a:t>
            </a:r>
            <a:endParaRPr lang="en-US" altLang="ko-KR" sz="13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- Classifier : Conv, 3x3x(4x(classes+4))</a:t>
            </a:r>
          </a:p>
          <a:p>
            <a:pPr marL="0" indent="0">
              <a:buNone/>
            </a:pP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-&gt; </a:t>
            </a:r>
            <a:r>
              <a:rPr lang="en-US" altLang="ko-KR" sz="1300" b="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3x3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x(4x(classes+4)) : 3x3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필터를 사용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-&gt; 3x3x(</a:t>
            </a:r>
            <a:r>
              <a:rPr lang="en-US" altLang="ko-KR" sz="1300" b="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x(classes+4)) : 4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Anchor Box</a:t>
            </a:r>
          </a:p>
          <a:p>
            <a:pPr marL="0" indent="0">
              <a:buNone/>
            </a:pP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-&gt; 3x3x(4x(</a:t>
            </a:r>
            <a:r>
              <a:rPr lang="en-US" altLang="ko-KR" sz="1300" b="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classes+4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)) :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대한 </a:t>
            </a:r>
            <a:r>
              <a:rPr lang="en-US" altLang="ko-KR" sz="13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Softmax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Bounding Box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좌표 값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-&gt; 3x3x(</a:t>
            </a:r>
            <a:r>
              <a:rPr lang="en-US" altLang="ko-KR" sz="1300" b="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4x(classes+4)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: Kernel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개수이자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Detection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결과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Output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Depth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                      3x3 Kernel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Depth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각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Feature Map(38x38, 19x19, 10x10, 5x5, 3x3, 1x1)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Depth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값을 따름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-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이렇게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Feature Map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을 통해 만들어지는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Box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개수는 다음과 같고 이것을 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NMS </a:t>
            </a:r>
            <a:r>
              <a:rPr lang="ko-KR" altLang="en-US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처리를 한다</a:t>
            </a: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13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0D3184-DDDC-4E7A-BE20-BC91FABB4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40" y="4509257"/>
            <a:ext cx="6156960" cy="203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380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A714-22B6-415B-B621-748EF96EC691}" type="slidenum">
              <a:rPr lang="en-US" altLang="ko-KR" smtClean="0"/>
              <a:pPr/>
              <a:t>9</a:t>
            </a:fld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03. SSD ( Single Shot </a:t>
            </a:r>
            <a:r>
              <a:rPr lang="en-US" altLang="ko-KR" dirty="0" err="1"/>
              <a:t>Multibox</a:t>
            </a:r>
            <a:r>
              <a:rPr lang="en-US" altLang="ko-KR" dirty="0"/>
              <a:t> Detector 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79661A-B512-47C0-A151-119CE60B2C1C}"/>
              </a:ext>
            </a:extLst>
          </p:cNvPr>
          <p:cNvSpPr txBox="1"/>
          <p:nvPr/>
        </p:nvSpPr>
        <p:spPr>
          <a:xfrm>
            <a:off x="156033" y="972000"/>
            <a:ext cx="10303235" cy="1706708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342900" indent="-342900" eaLnBrk="0" fontAlgn="base" hangingPunct="0">
              <a:lnSpc>
                <a:spcPts val="19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q"/>
              <a:defRPr kumimoji="1" sz="1600" b="1" kern="0">
                <a:ln w="3175">
                  <a:solidFill>
                    <a:sysClr val="windowText" lastClr="000000">
                      <a:alpha val="5000"/>
                    </a:sysClr>
                  </a:solidFill>
                </a:ln>
                <a:solidFill>
                  <a:sysClr val="windowText" lastClr="000000"/>
                </a:solidFill>
                <a:latin typeface="나눔고딕" panose="020D0804000000000000" pitchFamily="50" charset="-127"/>
                <a:ea typeface="나눔고딕" panose="020D0804000000000000" pitchFamily="50" charset="-127"/>
              </a:defRPr>
            </a:lvl1pPr>
            <a:lvl2pPr marL="742950" indent="-28575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/>
            </a:lvl2pPr>
            <a:lvl3pPr marL="1143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/>
            </a:lvl3pPr>
            <a:lvl4pPr marL="1600200" indent="-230188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/>
            </a:lvl4pPr>
            <a:lvl5pPr marL="20574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/>
            </a:lvl9pPr>
          </a:lstStyle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특징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- Backbone </a:t>
            </a:r>
            <a:r>
              <a:rPr lang="ko-KR" altLang="en-US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통과시키고 </a:t>
            </a: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Feature map resolution </a:t>
            </a:r>
            <a:r>
              <a:rPr lang="ko-KR" altLang="en-US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낮춰가면서 모든 </a:t>
            </a: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Feature map</a:t>
            </a:r>
            <a:r>
              <a:rPr lang="ko-KR" altLang="en-US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에 대해</a:t>
            </a:r>
            <a:endParaRPr lang="en-US" altLang="ko-KR" sz="14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</a:t>
            </a:r>
            <a:r>
              <a:rPr lang="ko-KR" altLang="en-US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Detection + Box regression </a:t>
            </a:r>
            <a:r>
              <a:rPr lang="ko-KR" altLang="en-US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수행</a:t>
            </a: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- Multi Scale Feature Layer</a:t>
            </a:r>
          </a:p>
          <a:p>
            <a:pPr marL="0" indent="0">
              <a:buNone/>
            </a:pP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- Default (Anchor) Box</a:t>
            </a:r>
          </a:p>
          <a:p>
            <a:pPr marL="0" indent="0">
              <a:buNone/>
            </a:pP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- Fully Connected Layer </a:t>
            </a:r>
            <a:r>
              <a:rPr lang="ko-KR" altLang="en-US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대신 </a:t>
            </a: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Convolution Layer </a:t>
            </a:r>
            <a:r>
              <a:rPr lang="ko-KR" altLang="en-US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사용하여 속도 향상</a:t>
            </a:r>
            <a:r>
              <a:rPr lang="en-US" altLang="ko-KR" sz="1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5" name="모서리가 둥근 직사각형 11">
            <a:extLst>
              <a:ext uri="{FF2B5EF4-FFF2-40B4-BE49-F238E27FC236}">
                <a16:creationId xmlns:a16="http://schemas.microsoft.com/office/drawing/2014/main" id="{238AB135-42F4-6210-A10B-D01A7395C6CD}"/>
              </a:ext>
            </a:extLst>
          </p:cNvPr>
          <p:cNvSpPr/>
          <p:nvPr/>
        </p:nvSpPr>
        <p:spPr>
          <a:xfrm>
            <a:off x="306140" y="3060551"/>
            <a:ext cx="10153128" cy="4067857"/>
          </a:xfrm>
          <a:prstGeom prst="roundRect">
            <a:avLst>
              <a:gd name="adj" fmla="val 2249"/>
            </a:avLst>
          </a:prstGeom>
          <a:solidFill>
            <a:srgbClr val="FFFFFF"/>
          </a:solidFill>
          <a:ln w="19050" algn="ctr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  <p:txBody>
          <a:bodyPr wrap="square" lIns="72000" tIns="36000" rIns="72000" bIns="36000" rtlCol="0" anchor="t" anchorCtr="0"/>
          <a:lstStyle/>
          <a:p>
            <a:pPr marL="342900" lvl="0" indent="-342900" latinLnBrk="0">
              <a:lnSpc>
                <a:spcPts val="2100"/>
              </a:lnSpc>
              <a:spcBef>
                <a:spcPts val="600"/>
              </a:spcBef>
              <a:buAutoNum type="arabicPeriod"/>
              <a:defRPr/>
            </a:pPr>
            <a:r>
              <a:rPr lang="en-US" altLang="ko-KR" sz="14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Multi Scale Feature Layer</a:t>
            </a:r>
          </a:p>
          <a:p>
            <a:pPr lvl="0" latinLnBrk="0">
              <a:lnSpc>
                <a:spcPts val="2100"/>
              </a:lnSpc>
              <a:spcBef>
                <a:spcPts val="600"/>
              </a:spcBef>
              <a:defRPr/>
            </a:pPr>
            <a:r>
              <a:rPr lang="en-US" altLang="ko-KR" sz="14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</a:t>
            </a:r>
            <a:r>
              <a:rPr lang="en-US" altLang="ko-KR" sz="1400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Image Pyramid </a:t>
            </a:r>
            <a:r>
              <a:rPr lang="ko-KR" altLang="en-US" sz="1400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기법을 차용하여 </a:t>
            </a:r>
            <a:r>
              <a:rPr lang="en-US" altLang="ko-KR" sz="1400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Object Detection</a:t>
            </a:r>
            <a:r>
              <a:rPr lang="ko-KR" altLang="en-US" sz="1400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을 수행</a:t>
            </a:r>
            <a:r>
              <a:rPr lang="en-US" altLang="ko-KR" sz="1400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lvl="0" latinLnBrk="0">
              <a:lnSpc>
                <a:spcPts val="2100"/>
              </a:lnSpc>
              <a:spcBef>
                <a:spcPts val="600"/>
              </a:spcBef>
              <a:defRPr/>
            </a:pPr>
            <a:r>
              <a:rPr lang="en-US" altLang="ko-KR" sz="1400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- Feature Map </a:t>
            </a:r>
            <a:r>
              <a:rPr lang="ko-KR" altLang="en-US" sz="1400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r>
              <a:rPr lang="en-US" altLang="ko-KR" sz="1400" kern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convNet</a:t>
            </a:r>
            <a:r>
              <a:rPr lang="en-US" altLang="ko-KR" sz="1400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통과시켜 크기를 줄여가며 각각 </a:t>
            </a:r>
            <a:r>
              <a:rPr lang="en-US" altLang="ko-KR" sz="1400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Detection </a:t>
            </a:r>
            <a:r>
              <a:rPr lang="ko-KR" altLang="en-US" sz="1400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수행</a:t>
            </a:r>
            <a:r>
              <a:rPr lang="en-US" altLang="ko-KR" sz="1400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lvl="0" latinLnBrk="0">
              <a:lnSpc>
                <a:spcPts val="2100"/>
              </a:lnSpc>
              <a:spcBef>
                <a:spcPts val="600"/>
              </a:spcBef>
              <a:defRPr/>
            </a:pPr>
            <a:r>
              <a:rPr lang="en-US" altLang="ko-KR" sz="1400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- 32x32 </a:t>
            </a:r>
            <a:r>
              <a:rPr lang="ko-KR" altLang="en-US" sz="1400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에서는 작은</a:t>
            </a:r>
            <a:r>
              <a:rPr lang="en-US" altLang="ko-KR" sz="1400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Object, 4x4 </a:t>
            </a:r>
            <a:r>
              <a:rPr lang="ko-KR" altLang="en-US" sz="1400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에서는 큰 </a:t>
            </a:r>
            <a:r>
              <a:rPr lang="en-US" altLang="ko-KR" sz="1400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Object </a:t>
            </a:r>
            <a:r>
              <a:rPr lang="ko-KR" altLang="en-US" sz="1400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r>
              <a:rPr lang="en-US" altLang="ko-KR" sz="1400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Detect </a:t>
            </a:r>
            <a:r>
              <a:rPr lang="ko-KR" altLang="en-US" sz="1400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가능</a:t>
            </a:r>
            <a:r>
              <a:rPr lang="en-US" altLang="ko-KR" sz="1400" kern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562A78-DB87-41D0-BC5F-098CE18E5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364" y="5094479"/>
            <a:ext cx="6362700" cy="172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81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2015 도소매업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4A3E1"/>
      </a:accent1>
      <a:accent2>
        <a:srgbClr val="33BAC1"/>
      </a:accent2>
      <a:accent3>
        <a:srgbClr val="7BA2DD"/>
      </a:accent3>
      <a:accent4>
        <a:srgbClr val="1B68DA"/>
      </a:accent4>
      <a:accent5>
        <a:srgbClr val="0F2F73"/>
      </a:accent5>
      <a:accent6>
        <a:srgbClr val="A6BA44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51228</TotalTime>
  <Words>1762</Words>
  <Application>Microsoft Office PowerPoint</Application>
  <PresentationFormat>사용자 지정</PresentationFormat>
  <Paragraphs>303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굴림</vt:lpstr>
      <vt:lpstr>굴림체</vt:lpstr>
      <vt:lpstr>나눔고딕</vt:lpstr>
      <vt:lpstr>나눔바른고딕</vt:lpstr>
      <vt:lpstr>맑은 고딕</vt:lpstr>
      <vt:lpstr>Arial</vt:lpstr>
      <vt:lpstr>Tahoma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표준작성법_사업계획서_신년도</dc:title>
  <dc:creator>㈜ 인비닷컴</dc:creator>
  <dc:description>무단 복제 배포시 법적 불이익을 받을 수 있습니다.</dc:description>
  <cp:lastModifiedBy>user</cp:lastModifiedBy>
  <cp:revision>1100</cp:revision>
  <cp:lastPrinted>2021-12-22T02:01:38Z</cp:lastPrinted>
  <dcterms:created xsi:type="dcterms:W3CDTF">2014-10-24T01:49:55Z</dcterms:created>
  <dcterms:modified xsi:type="dcterms:W3CDTF">2022-11-15T13:22:18Z</dcterms:modified>
  <cp:category>본 문서의 저작권은 비즈폼에 있습니다.</cp:category>
</cp:coreProperties>
</file>